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95" r:id="rId4"/>
    <p:sldId id="261" r:id="rId5"/>
    <p:sldId id="296" r:id="rId6"/>
    <p:sldId id="258" r:id="rId7"/>
    <p:sldId id="264" r:id="rId8"/>
    <p:sldId id="297" r:id="rId9"/>
    <p:sldId id="298" r:id="rId10"/>
    <p:sldId id="292" r:id="rId11"/>
    <p:sldId id="294" r:id="rId12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91" y="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77100000000001"/>
          <c:y val="3.7647E-2"/>
          <c:w val="0.76173999999999997"/>
          <c:h val="0.635584999999999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 1'!$I$8</c:f>
              <c:strCache>
                <c:ptCount val="1"/>
                <c:pt idx="0">
                  <c:v>Frauen</c:v>
                </c:pt>
              </c:strCache>
            </c:strRef>
          </c:tx>
          <c:spPr>
            <a:prstGeom prst="rect">
              <a:avLst/>
            </a:prstGeom>
            <a:solidFill>
              <a:srgbClr val="5A418B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spPr>
              <a:prstGeom prst="rect">
                <a:avLst/>
              </a:prstGeom>
              <a:solidFill>
                <a:srgbClr val="7A5DB3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C60-4116-9F56-5B13125A6924}"/>
              </c:ext>
            </c:extLst>
          </c:dPt>
          <c:dPt>
            <c:idx val="5"/>
            <c:invertIfNegative val="0"/>
            <c:bubble3D val="0"/>
            <c:spPr>
              <a:prstGeom prst="rect">
                <a:avLst/>
              </a:prstGeom>
              <a:solidFill>
                <a:srgbClr val="7A5DB3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C60-4116-9F56-5B13125A6924}"/>
              </c:ext>
            </c:extLst>
          </c:dPt>
          <c:dPt>
            <c:idx val="6"/>
            <c:invertIfNegative val="0"/>
            <c:bubble3D val="0"/>
            <c:spPr>
              <a:prstGeom prst="rect">
                <a:avLst/>
              </a:prstGeom>
              <a:solidFill>
                <a:srgbClr val="7A5DB3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C60-4116-9F56-5B13125A6924}"/>
              </c:ext>
            </c:extLst>
          </c:dPt>
          <c:dPt>
            <c:idx val="7"/>
            <c:invertIfNegative val="0"/>
            <c:bubble3D val="0"/>
            <c:spPr>
              <a:prstGeom prst="rect">
                <a:avLst/>
              </a:prstGeom>
              <a:solidFill>
                <a:srgbClr val="9F8AC8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C60-4116-9F56-5B13125A6924}"/>
              </c:ext>
            </c:extLst>
          </c:dPt>
          <c:dPt>
            <c:idx val="8"/>
            <c:invertIfNegative val="0"/>
            <c:bubble3D val="0"/>
            <c:spPr>
              <a:prstGeom prst="rect">
                <a:avLst/>
              </a:prstGeom>
              <a:solidFill>
                <a:srgbClr val="9F8AC8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DC60-4116-9F56-5B13125A6924}"/>
              </c:ext>
            </c:extLst>
          </c:dPt>
          <c:dPt>
            <c:idx val="9"/>
            <c:invertIfNegative val="0"/>
            <c:bubble3D val="0"/>
            <c:spPr>
              <a:prstGeom prst="rect">
                <a:avLst/>
              </a:prstGeom>
              <a:solidFill>
                <a:srgbClr val="9F8AC8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DC60-4116-9F56-5B13125A6924}"/>
              </c:ext>
            </c:extLst>
          </c:dPt>
          <c:dPt>
            <c:idx val="10"/>
            <c:invertIfNegative val="0"/>
            <c:bubble3D val="0"/>
            <c:spPr>
              <a:prstGeom prst="rect">
                <a:avLst/>
              </a:prstGeom>
              <a:solidFill>
                <a:srgbClr val="9F8AC8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DC60-4116-9F56-5B13125A6924}"/>
              </c:ext>
            </c:extLst>
          </c:dPt>
          <c:cat>
            <c:strRef>
              <c:f>'Tab 1'!$H$9:$H$19</c:f>
              <c:strCache>
                <c:ptCount val="11"/>
                <c:pt idx="0">
                  <c:v>A Land- und Forstwirtschaft  </c:v>
                </c:pt>
                <c:pt idx="1">
                  <c:v>B-F Industrie-Energie-Bau</c:v>
                </c:pt>
                <c:pt idx="2">
                  <c:v>G45/46, H, K-N alle andern DL</c:v>
                </c:pt>
                <c:pt idx="3">
                  <c:v>O öfftl. Verwaltung</c:v>
                </c:pt>
                <c:pt idx="4">
                  <c:v>G47/I/R/S/T Div. persbez. DL</c:v>
                </c:pt>
                <c:pt idx="5">
                  <c:v>P Erziehung/Unterricht</c:v>
                </c:pt>
                <c:pt idx="6">
                  <c:v>Q Gesundheits-/Sozialwesen</c:v>
                </c:pt>
                <c:pt idx="7">
                  <c:v>Hausarbeit </c:v>
                </c:pt>
                <c:pt idx="8">
                  <c:v>Kinderbetreuung/Pflege</c:v>
                </c:pt>
                <c:pt idx="9">
                  <c:v>Informelle Freiwilligenarbeit</c:v>
                </c:pt>
                <c:pt idx="10">
                  <c:v>Institutionalisierte Freiwilligenarbeit</c:v>
                </c:pt>
              </c:strCache>
            </c:strRef>
          </c:cat>
          <c:val>
            <c:numRef>
              <c:f>'Tab 1'!$I$9:$I$19</c:f>
              <c:numCache>
                <c:formatCode>#\ ##0\ </c:formatCode>
                <c:ptCount val="11"/>
                <c:pt idx="0">
                  <c:v>98</c:v>
                </c:pt>
                <c:pt idx="1">
                  <c:v>361</c:v>
                </c:pt>
                <c:pt idx="2" formatCode="#\ ##0\ \ ">
                  <c:v>843</c:v>
                </c:pt>
                <c:pt idx="3">
                  <c:v>122</c:v>
                </c:pt>
                <c:pt idx="4" formatCode="#\ ##0\ \ ">
                  <c:v>695</c:v>
                </c:pt>
                <c:pt idx="5">
                  <c:v>248</c:v>
                </c:pt>
                <c:pt idx="6">
                  <c:v>665</c:v>
                </c:pt>
                <c:pt idx="7" formatCode="#,##0">
                  <c:v>4367</c:v>
                </c:pt>
                <c:pt idx="8" formatCode="#,##0">
                  <c:v>922</c:v>
                </c:pt>
                <c:pt idx="9" formatCode="#,##0">
                  <c:v>282</c:v>
                </c:pt>
                <c:pt idx="10" formatCode="#,##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C60-4116-9F56-5B13125A6924}"/>
            </c:ext>
          </c:extLst>
        </c:ser>
        <c:ser>
          <c:idx val="1"/>
          <c:order val="1"/>
          <c:tx>
            <c:strRef>
              <c:f>'Tab 1'!$J$8</c:f>
              <c:strCache>
                <c:ptCount val="1"/>
                <c:pt idx="0">
                  <c:v>Männer</c:v>
                </c:pt>
              </c:strCache>
            </c:strRef>
          </c:tx>
          <c:spPr>
            <a:prstGeom prst="rect">
              <a:avLst/>
            </a:prstGeom>
            <a:solidFill>
              <a:srgbClr val="008F88"/>
            </a:solidFill>
            <a:ln w="12700">
              <a:solidFill>
                <a:srgbClr val="008F88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008F88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DC60-4116-9F56-5B13125A6924}"/>
              </c:ext>
            </c:extLst>
          </c:dPt>
          <c:dPt>
            <c:idx val="1"/>
            <c:invertIfNegative val="0"/>
            <c:bubble3D val="0"/>
            <c:spPr>
              <a:prstGeom prst="rect">
                <a:avLst/>
              </a:prstGeom>
              <a:solidFill>
                <a:srgbClr val="008F88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DC60-4116-9F56-5B13125A6924}"/>
              </c:ext>
            </c:extLst>
          </c:dPt>
          <c:dPt>
            <c:idx val="2"/>
            <c:invertIfNegative val="0"/>
            <c:bubble3D val="0"/>
            <c:spPr>
              <a:prstGeom prst="rect">
                <a:avLst/>
              </a:prstGeom>
              <a:solidFill>
                <a:srgbClr val="008F88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DC60-4116-9F56-5B13125A6924}"/>
              </c:ext>
            </c:extLst>
          </c:dPt>
          <c:dPt>
            <c:idx val="3"/>
            <c:invertIfNegative val="0"/>
            <c:bubble3D val="0"/>
            <c:spPr>
              <a:prstGeom prst="rect">
                <a:avLst/>
              </a:prstGeom>
              <a:solidFill>
                <a:srgbClr val="008F88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DC60-4116-9F56-5B13125A6924}"/>
              </c:ext>
            </c:extLst>
          </c:dPt>
          <c:dPt>
            <c:idx val="4"/>
            <c:invertIfNegative val="0"/>
            <c:bubble3D val="0"/>
            <c:spPr>
              <a:prstGeom prst="rect">
                <a:avLst/>
              </a:prstGeom>
              <a:solidFill>
                <a:srgbClr val="00B8AF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DC60-4116-9F56-5B13125A6924}"/>
              </c:ext>
            </c:extLst>
          </c:dPt>
          <c:dPt>
            <c:idx val="5"/>
            <c:invertIfNegative val="0"/>
            <c:bubble3D val="0"/>
            <c:spPr>
              <a:prstGeom prst="rect">
                <a:avLst/>
              </a:prstGeom>
              <a:solidFill>
                <a:srgbClr val="00B8AF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DC60-4116-9F56-5B13125A6924}"/>
              </c:ext>
            </c:extLst>
          </c:dPt>
          <c:dPt>
            <c:idx val="6"/>
            <c:invertIfNegative val="0"/>
            <c:bubble3D val="0"/>
            <c:spPr>
              <a:prstGeom prst="rect">
                <a:avLst/>
              </a:prstGeom>
              <a:solidFill>
                <a:srgbClr val="00B8AF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DC60-4116-9F56-5B13125A6924}"/>
              </c:ext>
            </c:extLst>
          </c:dPt>
          <c:dPt>
            <c:idx val="7"/>
            <c:invertIfNegative val="0"/>
            <c:bubble3D val="0"/>
            <c:spPr>
              <a:prstGeom prst="rect">
                <a:avLst/>
              </a:prstGeom>
              <a:solidFill>
                <a:srgbClr val="00D6CC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DC60-4116-9F56-5B13125A6924}"/>
              </c:ext>
            </c:extLst>
          </c:dPt>
          <c:dPt>
            <c:idx val="8"/>
            <c:invertIfNegative val="0"/>
            <c:bubble3D val="0"/>
            <c:spPr>
              <a:prstGeom prst="rect">
                <a:avLst/>
              </a:prstGeom>
              <a:solidFill>
                <a:srgbClr val="00D6CC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DC60-4116-9F56-5B13125A6924}"/>
              </c:ext>
            </c:extLst>
          </c:dPt>
          <c:dPt>
            <c:idx val="9"/>
            <c:invertIfNegative val="0"/>
            <c:bubble3D val="0"/>
            <c:spPr>
              <a:prstGeom prst="rect">
                <a:avLst/>
              </a:prstGeom>
              <a:solidFill>
                <a:srgbClr val="00D6CC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2-DC60-4116-9F56-5B13125A6924}"/>
              </c:ext>
            </c:extLst>
          </c:dPt>
          <c:dPt>
            <c:idx val="10"/>
            <c:invertIfNegative val="0"/>
            <c:bubble3D val="0"/>
            <c:spPr>
              <a:prstGeom prst="rect">
                <a:avLst/>
              </a:prstGeom>
              <a:solidFill>
                <a:srgbClr val="00D6CC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4-DC60-4116-9F56-5B13125A6924}"/>
              </c:ext>
            </c:extLst>
          </c:dPt>
          <c:cat>
            <c:strRef>
              <c:f>'Tab 1'!$H$9:$H$19</c:f>
              <c:strCache>
                <c:ptCount val="11"/>
                <c:pt idx="0">
                  <c:v>A Land- und Forstwirtschaft  </c:v>
                </c:pt>
                <c:pt idx="1">
                  <c:v>B-F Industrie-Energie-Bau</c:v>
                </c:pt>
                <c:pt idx="2">
                  <c:v>G45/46, H, K-N alle andern DL</c:v>
                </c:pt>
                <c:pt idx="3">
                  <c:v>O öfftl. Verwaltung</c:v>
                </c:pt>
                <c:pt idx="4">
                  <c:v>G47/I/R/S/T Div. persbez. DL</c:v>
                </c:pt>
                <c:pt idx="5">
                  <c:v>P Erziehung/Unterricht</c:v>
                </c:pt>
                <c:pt idx="6">
                  <c:v>Q Gesundheits-/Sozialwesen</c:v>
                </c:pt>
                <c:pt idx="7">
                  <c:v>Hausarbeit </c:v>
                </c:pt>
                <c:pt idx="8">
                  <c:v>Kinderbetreuung/Pflege</c:v>
                </c:pt>
                <c:pt idx="9">
                  <c:v>Informelle Freiwilligenarbeit</c:v>
                </c:pt>
                <c:pt idx="10">
                  <c:v>Institutionalisierte Freiwilligenarbeit</c:v>
                </c:pt>
              </c:strCache>
            </c:strRef>
          </c:cat>
          <c:val>
            <c:numRef>
              <c:f>'Tab 1'!$J$9:$J$19</c:f>
              <c:numCache>
                <c:formatCode>General</c:formatCode>
                <c:ptCount val="11"/>
                <c:pt idx="0" formatCode="#\ ##0\ ">
                  <c:v>233</c:v>
                </c:pt>
                <c:pt idx="1">
                  <c:v>1519</c:v>
                </c:pt>
                <c:pt idx="2" formatCode="#\ ##0\ \ ">
                  <c:v>1906</c:v>
                </c:pt>
                <c:pt idx="3" formatCode="#\ ##0\ ">
                  <c:v>175</c:v>
                </c:pt>
                <c:pt idx="4" formatCode="#\ ##0\ \ ">
                  <c:v>549</c:v>
                </c:pt>
                <c:pt idx="5" formatCode="#\ ##0\ ">
                  <c:v>215</c:v>
                </c:pt>
                <c:pt idx="6" formatCode="#\ ##0\ ">
                  <c:v>261</c:v>
                </c:pt>
                <c:pt idx="7" formatCode="#,##0">
                  <c:v>2707</c:v>
                </c:pt>
                <c:pt idx="8" formatCode="#,##0">
                  <c:v>584</c:v>
                </c:pt>
                <c:pt idx="9" formatCode="#,##0">
                  <c:v>159</c:v>
                </c:pt>
                <c:pt idx="10" formatCode="#,##0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DC60-4116-9F56-5B13125A6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1970559"/>
        <c:axId val="1"/>
      </c:barChart>
      <c:catAx>
        <c:axId val="10019705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prstGeom prst="rect">
            <a:avLst/>
          </a:prstGeom>
          <a:ln w="3175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>
                <a:solidFill>
                  <a:srgbClr val="000000"/>
                </a:solidFill>
                <a:latin typeface="Helvetica Neue"/>
                <a:ea typeface="Calibri"/>
                <a:cs typeface="Calibri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Helvetica Neue"/>
                    <a:ea typeface="Calibri"/>
                    <a:cs typeface="Calibri"/>
                  </a:defRPr>
                </a:pPr>
                <a:r>
                  <a:rPr lang="de-DE">
                    <a:latin typeface="Helvetica Neue"/>
                  </a:rPr>
                  <a:t>Millionen Arbeitsstunden</a:t>
                </a:r>
                <a:endParaRPr/>
              </a:p>
            </c:rich>
          </c:tx>
          <c:layout>
            <c:manualLayout>
              <c:xMode val="edge"/>
              <c:yMode val="edge"/>
              <c:x val="4.8125000000000001E-2"/>
              <c:y val="0.230103"/>
            </c:manualLayout>
          </c:layout>
          <c:overlay val="0"/>
          <c:spPr>
            <a:prstGeom prst="rect">
              <a:avLst/>
            </a:prstGeom>
            <a:noFill/>
            <a:ln w="25400">
              <a:noFill/>
            </a:ln>
          </c:spPr>
        </c:title>
        <c:numFmt formatCode="#\ ##0\ " sourceLinked="1"/>
        <c:majorTickMark val="out"/>
        <c:minorTickMark val="none"/>
        <c:tickLblPos val="nextTo"/>
        <c:spPr>
          <a:prstGeom prst="rect">
            <a:avLst/>
          </a:prstGeom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>
                <a:solidFill>
                  <a:srgbClr val="000000"/>
                </a:solidFill>
                <a:latin typeface="Helvetica Neue"/>
                <a:ea typeface="Calibri"/>
                <a:cs typeface="Calibri"/>
              </a:defRPr>
            </a:pPr>
            <a:endParaRPr lang="de-DE"/>
          </a:p>
        </c:txPr>
        <c:crossAx val="1001970559"/>
        <c:crosses val="autoZero"/>
        <c:crossBetween val="between"/>
      </c:valAx>
      <c:spPr>
        <a:prstGeom prst="rect">
          <a:avLst/>
        </a:prstGeom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0107199999999998"/>
          <c:y val="0.28788999999999998"/>
          <c:w val="9.3155000000000002E-2"/>
          <c:h val="0.13600400000000001"/>
        </c:manualLayout>
      </c:layout>
      <c:overlay val="0"/>
      <c:spPr>
        <a:prstGeom prst="rect">
          <a:avLst/>
        </a:prstGeom>
        <a:noFill/>
        <a:ln w="25400">
          <a:noFill/>
        </a:ln>
      </c:spPr>
      <c:txPr>
        <a:bodyPr/>
        <a:lstStyle/>
        <a:p>
          <a:pPr>
            <a:defRPr sz="9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xfrm>
      <a:off x="1037437" y="2211385"/>
      <a:ext cx="8277223" cy="4678175"/>
    </a:xfrm>
    <a:prstGeom prst="rect">
      <a:avLst/>
    </a:prstGeom>
    <a:solidFill>
      <a:srgbClr val="FFFFFF"/>
    </a:solidFill>
    <a:ln w="6350">
      <a:noFill/>
    </a:ln>
  </c:spPr>
  <c:txPr>
    <a:bodyPr/>
    <a:lstStyle/>
    <a:p>
      <a:pPr>
        <a:defRPr sz="1000" b="0" i="0" u="none" strike="noStrike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09999999999999E-2"/>
          <c:y val="5.9574000000000002E-2"/>
          <c:w val="0.70710700000000004"/>
          <c:h val="0.798845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'Diagramm Tabelle 2016'!$C$7</c:f>
              <c:strCache>
                <c:ptCount val="1"/>
                <c:pt idx="0">
                  <c:v>Prozent von Arb.volumen</c:v>
                </c:pt>
              </c:strCache>
            </c:strRef>
          </c:tx>
          <c:spPr>
            <a:prstGeom prst="rect">
              <a:avLst/>
            </a:prstGeom>
            <a:solidFill>
              <a:srgbClr val="008F88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822-4BDD-9A92-4A5C0D283302}"/>
              </c:ext>
            </c:extLst>
          </c:dPt>
          <c:dPt>
            <c:idx val="1"/>
            <c:invertIfNegative val="0"/>
            <c:bubble3D val="0"/>
            <c:spPr>
              <a:prstGeom prst="rect">
                <a:avLst/>
              </a:prstGeom>
              <a:solidFill>
                <a:srgbClr val="00D6CC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822-4BDD-9A92-4A5C0D283302}"/>
              </c:ext>
            </c:extLst>
          </c:dPt>
          <c:dPt>
            <c:idx val="2"/>
            <c:invertIfNegative val="0"/>
            <c:bubble3D val="0"/>
            <c:spPr>
              <a:prstGeom prst="rect">
                <a:avLst/>
              </a:prstGeom>
              <a:solidFill>
                <a:srgbClr val="00D6CC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822-4BDD-9A92-4A5C0D283302}"/>
              </c:ext>
            </c:extLst>
          </c:dPt>
          <c:cat>
            <c:strRef>
              <c:f>'Diagramm Tabelle 2016'!$D$6:$F$6</c:f>
              <c:strCache>
                <c:ptCount val="3"/>
                <c:pt idx="0">
                  <c:v>Rest der Wirtschaft</c:v>
                </c:pt>
                <c:pt idx="1">
                  <c:v>Careök B+C</c:v>
                </c:pt>
                <c:pt idx="2">
                  <c:v>CareökA unbezahlt</c:v>
                </c:pt>
              </c:strCache>
            </c:strRef>
          </c:cat>
          <c:val>
            <c:numRef>
              <c:f>'Diagramm Tabelle 2016'!$D$7:$F$7</c:f>
              <c:numCache>
                <c:formatCode>#,##0.0</c:formatCode>
                <c:ptCount val="3"/>
                <c:pt idx="0">
                  <c:v>28.9432222676081</c:v>
                </c:pt>
                <c:pt idx="1">
                  <c:v>17.103343642411158</c:v>
                </c:pt>
                <c:pt idx="2">
                  <c:v>53.947598762910665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22-4BDD-9A92-4A5C0D283302}"/>
            </c:ext>
          </c:extLst>
        </c:ser>
        <c:ser>
          <c:idx val="1"/>
          <c:order val="1"/>
          <c:tx>
            <c:strRef>
              <c:f>'Diagramm Tabelle 2016'!$C$8</c:f>
              <c:strCache>
                <c:ptCount val="1"/>
                <c:pt idx="0">
                  <c:v>Prozent von erweitertem BiP</c:v>
                </c:pt>
              </c:strCache>
            </c:strRef>
          </c:tx>
          <c:spPr>
            <a:prstGeom prst="rect">
              <a:avLst/>
            </a:prstGeom>
            <a:solidFill>
              <a:srgbClr val="595959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22-4BDD-9A92-4A5C0D283302}"/>
              </c:ext>
            </c:extLst>
          </c:dPt>
          <c:dPt>
            <c:idx val="2"/>
            <c:invertIfNegative val="0"/>
            <c:bubble3D val="0"/>
            <c:spPr>
              <a:prstGeom prst="rect">
                <a:avLst/>
              </a:prstGeom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22-4BDD-9A92-4A5C0D283302}"/>
              </c:ext>
            </c:extLst>
          </c:dPt>
          <c:cat>
            <c:strRef>
              <c:f>'Diagramm Tabelle 2016'!$D$6:$F$6</c:f>
              <c:strCache>
                <c:ptCount val="3"/>
                <c:pt idx="0">
                  <c:v>Rest der Wirtschaft</c:v>
                </c:pt>
                <c:pt idx="1">
                  <c:v>Careök B+C</c:v>
                </c:pt>
                <c:pt idx="2">
                  <c:v>CareökA unbezahlt</c:v>
                </c:pt>
              </c:strCache>
            </c:strRef>
          </c:cat>
          <c:val>
            <c:numRef>
              <c:f>'Diagramm Tabelle 2016'!$D$8:$F$8</c:f>
              <c:numCache>
                <c:formatCode>#,##0.0</c:formatCode>
                <c:ptCount val="3"/>
                <c:pt idx="0">
                  <c:v>44.262939747091835</c:v>
                </c:pt>
                <c:pt idx="1">
                  <c:v>16.395959449855685</c:v>
                </c:pt>
                <c:pt idx="2">
                  <c:v>39.142159665950231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22-4BDD-9A92-4A5C0D283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6998464"/>
        <c:axId val="797055296"/>
      </c:barChart>
      <c:catAx>
        <c:axId val="79699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Helvetica Neue"/>
                <a:ea typeface="Arial"/>
                <a:cs typeface="Arial"/>
              </a:defRPr>
            </a:pPr>
            <a:endParaRPr lang="de-DE"/>
          </a:p>
        </c:txPr>
        <c:crossAx val="797055296"/>
        <c:crosses val="autoZero"/>
        <c:auto val="1"/>
        <c:lblAlgn val="ctr"/>
        <c:lblOffset val="100"/>
        <c:noMultiLvlLbl val="0"/>
      </c:catAx>
      <c:valAx>
        <c:axId val="797055296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Arial"/>
                <a:cs typeface="Arial"/>
              </a:defRPr>
            </a:pPr>
            <a:endParaRPr lang="de-DE"/>
          </a:p>
        </c:txPr>
        <c:crossAx val="796998464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41000000000005"/>
          <c:y val="0.289134"/>
          <c:w val="0.21859000000000001"/>
          <c:h val="0.27197100000000002"/>
        </c:manualLayout>
      </c:layout>
      <c:overlay val="1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baseline="0">
              <a:solidFill>
                <a:schemeClr val="tx1"/>
              </a:solidFill>
              <a:latin typeface="Helvetica Neue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 bwMode="auto">
    <a:xfrm>
      <a:off x="1365884" y="2411507"/>
      <a:ext cx="8916036" cy="4142060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0.74458</cdr:x>
      <cdr:y>0.03277</cdr:y>
    </cdr:from>
    <cdr:to>
      <cdr:x>0.79833</cdr:x>
      <cdr:y>0.12072</cdr:y>
    </cdr:to>
    <cdr:sp macro="" textlink="">
      <cdr:nvSpPr>
        <cdr:cNvPr id="30017" name="Rechteckige Legende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1866" y="188098"/>
          <a:ext cx="472970" cy="504899"/>
        </a:xfrm>
        <a:prstGeom xmlns:a="http://schemas.openxmlformats.org/drawingml/2006/main" prst="wedgeRectCallout">
          <a:avLst>
            <a:gd name="adj1" fmla="val -20833"/>
            <a:gd name="adj2" fmla="val 62500"/>
          </a:avLst>
        </a:prstGeom>
        <a:gradFill xmlns:a="http://schemas.openxmlformats.org/drawingml/2006/main">
          <a:gsLst>
            <a:gs pos="0">
              <a:srgbClr val="9BC1FF">
                <a:alpha val="0"/>
              </a:srgbClr>
            </a:gs>
            <a:gs pos="100000">
              <a:srgbClr val="3F80CD">
                <a:alpha val="0"/>
              </a:srgb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vertOverflow="clip" wrap="square" lIns="45720" tIns="45720" rIns="0" bIns="0" anchor="t" upright="1"/>
        <a:lstStyle xmlns:a="http://schemas.openxmlformats.org/drawingml/2006/main"/>
        <a:p xmlns:a="http://schemas.openxmlformats.org/drawingml/2006/main">
          <a:pPr algn="l">
            <a:defRPr sz="1000"/>
          </a:pPr>
          <a:r>
            <a:rPr lang="de-DE" sz="2800" b="1" i="0" u="none" strike="noStrike">
              <a:solidFill>
                <a:srgbClr val="000000"/>
              </a:solidFill>
              <a:latin typeface="Helvetica Neue"/>
              <a:cs typeface="Calibri"/>
            </a:rPr>
            <a:t>A</a:t>
          </a:r>
          <a:endParaRPr/>
        </a:p>
      </cdr:txBody>
    </cdr:sp>
  </cdr:relSizeAnchor>
  <cdr:relSizeAnchor xmlns:cdr="http://schemas.openxmlformats.org/drawingml/2006/chartDrawing">
    <cdr:from>
      <cdr:x>0.53301</cdr:x>
      <cdr:y>0.03281</cdr:y>
    </cdr:from>
    <cdr:to>
      <cdr:x>0.57601</cdr:x>
      <cdr:y>0.17633</cdr:y>
    </cdr:to>
    <cdr:sp macro="" textlink="">
      <cdr:nvSpPr>
        <cdr:cNvPr id="30018" name="Rechteckige Legend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90168" y="188375"/>
          <a:ext cx="378375" cy="823912"/>
        </a:xfrm>
        <a:prstGeom xmlns:a="http://schemas.openxmlformats.org/drawingml/2006/main" prst="wedgeRectCallout">
          <a:avLst>
            <a:gd name="adj1" fmla="val -20833"/>
            <a:gd name="adj2" fmla="val 62500"/>
          </a:avLst>
        </a:prstGeom>
        <a:gradFill xmlns:a="http://schemas.openxmlformats.org/drawingml/2006/main">
          <a:gsLst>
            <a:gs pos="0">
              <a:srgbClr val="9BC1FF">
                <a:alpha val="0"/>
              </a:srgbClr>
            </a:gs>
            <a:gs pos="100000">
              <a:srgbClr val="3F80CD">
                <a:alpha val="0"/>
              </a:srgb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vertOverflow="clip" wrap="square" lIns="45720" tIns="45720" rIns="0" bIns="0" anchor="t" upright="1"/>
        <a:lstStyle xmlns:a="http://schemas.openxmlformats.org/drawingml/2006/main"/>
        <a:p xmlns:a="http://schemas.openxmlformats.org/drawingml/2006/main">
          <a:pPr algn="l">
            <a:defRPr sz="1000"/>
          </a:pPr>
          <a:r>
            <a:rPr lang="de-DE" sz="2800" b="1" i="0" u="none" strike="noStrike">
              <a:solidFill>
                <a:srgbClr val="000000"/>
              </a:solidFill>
              <a:latin typeface="Helvetica Neue"/>
              <a:cs typeface="Calibri"/>
            </a:rPr>
            <a:t>B</a:t>
          </a:r>
          <a:endParaRPr/>
        </a:p>
      </cdr:txBody>
    </cdr:sp>
  </cdr:relSizeAnchor>
  <cdr:relSizeAnchor xmlns:cdr="http://schemas.openxmlformats.org/drawingml/2006/chartDrawing">
    <cdr:from>
      <cdr:x>0.43423</cdr:x>
      <cdr:y>0.036</cdr:y>
    </cdr:from>
    <cdr:to>
      <cdr:x>0.47693</cdr:x>
      <cdr:y>0.14079</cdr:y>
    </cdr:to>
    <cdr:sp macro="" textlink="">
      <cdr:nvSpPr>
        <cdr:cNvPr id="30019" name="Rechteckige Legende 1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20946" y="206643"/>
          <a:ext cx="375736" cy="601574"/>
        </a:xfrm>
        <a:prstGeom xmlns:a="http://schemas.openxmlformats.org/drawingml/2006/main" prst="wedgeRectCallout">
          <a:avLst>
            <a:gd name="adj1" fmla="val -20833"/>
            <a:gd name="adj2" fmla="val 62500"/>
          </a:avLst>
        </a:prstGeom>
        <a:gradFill xmlns:a="http://schemas.openxmlformats.org/drawingml/2006/main">
          <a:gsLst>
            <a:gs pos="0">
              <a:srgbClr val="9BC1FF">
                <a:alpha val="0"/>
              </a:srgbClr>
            </a:gs>
            <a:gs pos="100000">
              <a:srgbClr val="3F80CD">
                <a:alpha val="0"/>
              </a:srgb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>
            <a:defRPr sz="1000"/>
          </a:pPr>
          <a:r>
            <a:rPr lang="de-DE" sz="2800" b="1" i="0" u="none" strike="noStrike">
              <a:solidFill>
                <a:srgbClr val="000000"/>
              </a:solidFill>
              <a:latin typeface="Helvetica Neue"/>
              <a:cs typeface="Calibri"/>
            </a:rPr>
            <a:t>C</a:t>
          </a:r>
          <a:endParaRPr/>
        </a:p>
      </cdr:txBody>
    </cdr:sp>
  </cdr:relSizeAnchor>
  <cdr:relSizeAnchor xmlns:cdr="http://schemas.openxmlformats.org/drawingml/2006/chartDrawing">
    <cdr:from>
      <cdr:x>0.41804</cdr:x>
      <cdr:y>0.03488</cdr:y>
    </cdr:from>
    <cdr:to>
      <cdr:x>0.41804</cdr:x>
      <cdr:y>0.67343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359F2AA6-9561-8765-3040-8188017CAFAA}"/>
            </a:ext>
          </a:extLst>
        </cdr:cNvPr>
        <cdr:cNvCxnSpPr>
          <a:cxnSpLocks xmlns:a="http://schemas.openxmlformats.org/drawingml/2006/main"/>
        </cdr:cNvCxnSpPr>
      </cdr:nvCxnSpPr>
      <cdr:spPr bwMode="auto">
        <a:xfrm xmlns:a="http://schemas.openxmlformats.org/drawingml/2006/main">
          <a:off x="2716920" y="127033"/>
          <a:ext cx="0" cy="232526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0.48711</cdr:x>
      <cdr:y>0.0373</cdr:y>
    </cdr:from>
    <cdr:to>
      <cdr:x>0.48711</cdr:x>
      <cdr:y>0.67343</cdr:y>
    </cdr:to>
    <cdr:cxnSp macro="">
      <cdr:nvCxnSpPr>
        <cdr:cNvPr id="11" name="Gerader Verbinder 10">
          <a:extLst xmlns:a="http://schemas.openxmlformats.org/drawingml/2006/main">
            <a:ext uri="{FF2B5EF4-FFF2-40B4-BE49-F238E27FC236}">
              <a16:creationId xmlns:a16="http://schemas.microsoft.com/office/drawing/2014/main" id="{BF2EDECD-C4B4-2084-622E-0891F63D1175}"/>
            </a:ext>
          </a:extLst>
        </cdr:cNvPr>
        <cdr:cNvCxnSpPr>
          <a:cxnSpLocks xmlns:a="http://schemas.openxmlformats.org/drawingml/2006/main"/>
        </cdr:cNvCxnSpPr>
      </cdr:nvCxnSpPr>
      <cdr:spPr bwMode="auto">
        <a:xfrm xmlns:a="http://schemas.openxmlformats.org/drawingml/2006/main">
          <a:off x="3165831" y="135820"/>
          <a:ext cx="0" cy="231648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0.62528</cdr:x>
      <cdr:y>0.03521</cdr:y>
    </cdr:from>
    <cdr:to>
      <cdr:x>0.62528</cdr:x>
      <cdr:y>0.67343</cdr:y>
    </cdr:to>
    <cdr:cxnSp macro="">
      <cdr:nvCxnSpPr>
        <cdr:cNvPr id="16" name="Gerader Verbinder 15">
          <a:extLst xmlns:a="http://schemas.openxmlformats.org/drawingml/2006/main">
            <a:ext uri="{FF2B5EF4-FFF2-40B4-BE49-F238E27FC236}">
              <a16:creationId xmlns:a16="http://schemas.microsoft.com/office/drawing/2014/main" id="{69D52643-D25E-A422-FDD6-769B822B3DF4}"/>
            </a:ext>
          </a:extLst>
        </cdr:cNvPr>
        <cdr:cNvCxnSpPr>
          <a:cxnSpLocks xmlns:a="http://schemas.openxmlformats.org/drawingml/2006/main"/>
        </cdr:cNvCxnSpPr>
      </cdr:nvCxnSpPr>
      <cdr:spPr bwMode="auto">
        <a:xfrm xmlns:a="http://schemas.openxmlformats.org/drawingml/2006/main">
          <a:off x="4063869" y="128199"/>
          <a:ext cx="0" cy="2324101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0.41482</cdr:x>
      <cdr:y>0.03212</cdr:y>
    </cdr:from>
    <cdr:to>
      <cdr:x>0.90404</cdr:x>
      <cdr:y>0.67754</cdr:y>
    </cdr:to>
    <cdr:sp macro="" textlink="">
      <cdr:nvSpPr>
        <cdr:cNvPr id="8" name="Rechteck 7"/>
        <cdr:cNvSpPr/>
      </cdr:nvSpPr>
      <cdr:spPr bwMode="auto">
        <a:xfrm xmlns:a="http://schemas.openxmlformats.org/drawingml/2006/main">
          <a:off x="3650184" y="184392"/>
          <a:ext cx="4304863" cy="37052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08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defRPr/>
          </a:pPr>
          <a:endParaRPr lang="de-D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0.27845</cdr:x>
      <cdr:y>0.05811</cdr:y>
    </cdr:from>
    <cdr:to>
      <cdr:x>0.27845</cdr:x>
      <cdr:y>0.85608</cdr:y>
    </cdr:to>
    <cdr:cxnSp macro="">
      <cdr:nvCxnSpPr>
        <cdr:cNvPr id="3" name="Gerade Verbindung 2">
          <a:extLst xmlns:a="http://schemas.openxmlformats.org/drawingml/2006/main">
            <a:ext uri="{FF2B5EF4-FFF2-40B4-BE49-F238E27FC236}">
              <a16:creationId xmlns:a16="http://schemas.microsoft.com/office/drawing/2014/main" id="{9BBB3856-9509-3723-2EF8-044D08912FDD}"/>
            </a:ext>
          </a:extLst>
        </cdr:cNvPr>
        <cdr:cNvCxnSpPr>
          <a:cxnSpLocks xmlns:a="http://schemas.openxmlformats.org/drawingml/2006/main"/>
        </cdr:cNvCxnSpPr>
      </cdr:nvCxnSpPr>
      <cdr:spPr bwMode="auto">
        <a:xfrm xmlns:a="http://schemas.openxmlformats.org/drawingml/2006/main">
          <a:off x="1703881" y="223076"/>
          <a:ext cx="0" cy="3063050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0FB27A-DF19-43B4-BED7-9C52B65ECFCD}" type="datetimeFigureOut">
              <a:rPr lang="de-CH"/>
              <a:t>27.03.2024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1FBB80-5000-4B35-98CB-BC4214CEF63C}" type="slidenum">
              <a:rPr lang="de-CH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C08728-929E-F134-31C3-DAE55D69444E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F46A37-A06F-C157-88B3-19545C9263EA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CBD20C9-37AF-3590-D786-418169CF308C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89A574B-0A80-62B7-F1AA-5117E208926A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89A574B-0A80-62B7-F1AA-5117E208926A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340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70E246-8299-D923-129A-5A3B0701B5CC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C747BB3-7281-2A57-69A4-6C1B222952B8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7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C747BB3-7281-2A57-69A4-6C1B222952B8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E19C7B5-85BF-0212-7194-F43CBA9D692A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E19C7B5-85BF-0212-7194-F43CBA9D692A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4298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E19C7B5-85BF-0212-7194-F43CBA9D692A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211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-28575"/>
            <a:ext cx="12242800" cy="688657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 bwMode="auto">
          <a:xfrm>
            <a:off x="1296000" y="5770953"/>
            <a:ext cx="6288331" cy="63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de-DE" sz="1600">
                <a:solidFill>
                  <a:schemeClr val="bg1"/>
                </a:solidFill>
                <a:latin typeface="HelveticaNeueLT Pro 55 Roman"/>
                <a:ea typeface="Arial Unicode MS"/>
              </a:rPr>
              <a:t>www.economiefeministe.ch </a:t>
            </a:r>
            <a:endParaRPr lang="de-CH" sz="1600">
              <a:solidFill>
                <a:schemeClr val="bg1"/>
              </a:solidFill>
              <a:latin typeface="HelveticaNeueLT Pro 55 Roman"/>
              <a:ea typeface="Arial Unicode MS"/>
            </a:endParaRPr>
          </a:p>
          <a:p>
            <a:pPr>
              <a:lnSpc>
                <a:spcPct val="114999"/>
              </a:lnSpc>
              <a:defRPr/>
            </a:pPr>
            <a:r>
              <a:rPr lang="de-DE" sz="1600">
                <a:solidFill>
                  <a:schemeClr val="bg1"/>
                </a:solidFill>
                <a:latin typeface="HelveticaNeueLT Pro 55 Roman"/>
                <a:ea typeface="Arial Unicode MS"/>
              </a:rPr>
              <a:t>plattform@economiefeministe.ch</a:t>
            </a:r>
            <a:endParaRPr lang="de-CH" sz="1600">
              <a:solidFill>
                <a:schemeClr val="bg1"/>
              </a:solidFill>
              <a:latin typeface="HelveticaNeueLT Pro 55 Roman"/>
              <a:ea typeface="Arial Unicode MS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 bwMode="auto">
          <a:xfrm>
            <a:off x="1296000" y="3525716"/>
            <a:ext cx="6288333" cy="9478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/>
            </a:lvl3pPr>
          </a:lstStyle>
          <a:p>
            <a:pPr lvl="0">
              <a:defRPr/>
            </a:pPr>
            <a:r>
              <a:rPr lang="de-DE"/>
              <a:t>Kontext: z.B Workshop an der feministischen Sommeruniversität Bern</a:t>
            </a:r>
            <a:endParaRPr/>
          </a:p>
        </p:txBody>
      </p:sp>
      <p:sp>
        <p:nvSpPr>
          <p:cNvPr id="14" name="Inhaltsplatzhalter 2"/>
          <p:cNvSpPr>
            <a:spLocks noGrp="1"/>
          </p:cNvSpPr>
          <p:nvPr>
            <p:ph idx="15" hasCustomPrompt="1"/>
          </p:nvPr>
        </p:nvSpPr>
        <p:spPr bwMode="auto">
          <a:xfrm>
            <a:off x="1296000" y="5092227"/>
            <a:ext cx="6288332" cy="3269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600"/>
            </a:lvl3pPr>
          </a:lstStyle>
          <a:p>
            <a:pPr lvl="0">
              <a:defRPr/>
            </a:pPr>
            <a:r>
              <a:rPr lang="de-DE"/>
              <a:t>Name der Referentin</a:t>
            </a:r>
            <a:endParaRPr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1296000" y="2016000"/>
            <a:ext cx="7121844" cy="13255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CH" sz="4400"/>
              <a:t>Titel Titel Titel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_Text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733550" y="-3190053"/>
            <a:ext cx="6858000" cy="6858000"/>
          </a:xfrm>
          <a:prstGeom prst="rect">
            <a:avLst/>
          </a:prstGeom>
        </p:spPr>
      </p:pic>
      <p:sp>
        <p:nvSpPr>
          <p:cNvPr id="3" name="Titelplatzhalter 1"/>
          <p:cNvSpPr>
            <a:spLocks noGrp="1"/>
          </p:cNvSpPr>
          <p:nvPr>
            <p:ph type="title"/>
          </p:nvPr>
        </p:nvSpPr>
        <p:spPr bwMode="auto">
          <a:xfrm>
            <a:off x="642886" y="533290"/>
            <a:ext cx="10515600" cy="682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Mastertitelformat</a:t>
            </a:r>
            <a:endParaRPr lang="de-CH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775533"/>
            <a:ext cx="10515600" cy="4491916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733550" y="-3190053"/>
            <a:ext cx="6858000" cy="6858000"/>
          </a:xfrm>
          <a:prstGeom prst="rect">
            <a:avLst/>
          </a:prstGeom>
        </p:spPr>
      </p:pic>
      <p:sp>
        <p:nvSpPr>
          <p:cNvPr id="2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369218"/>
            <a:ext cx="10515600" cy="4898232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_Untertitel_Text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521739" y="-1776269"/>
            <a:ext cx="6858000" cy="6858000"/>
          </a:xfrm>
          <a:prstGeom prst="rect">
            <a:avLst/>
          </a:prstGeom>
        </p:spPr>
      </p:pic>
      <p:sp>
        <p:nvSpPr>
          <p:cNvPr id="3" name="Titelplatzhalter 1"/>
          <p:cNvSpPr>
            <a:spLocks noGrp="1"/>
          </p:cNvSpPr>
          <p:nvPr>
            <p:ph type="title"/>
          </p:nvPr>
        </p:nvSpPr>
        <p:spPr bwMode="auto">
          <a:xfrm>
            <a:off x="642886" y="533290"/>
            <a:ext cx="10515600" cy="682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Mastertitelformat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2476870"/>
            <a:ext cx="10515600" cy="3790580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 bwMode="auto">
          <a:xfrm>
            <a:off x="628650" y="1369218"/>
            <a:ext cx="10515600" cy="714961"/>
          </a:xfrm>
        </p:spPr>
        <p:txBody>
          <a:bodyPr/>
          <a:lstStyle>
            <a:lvl1pPr marL="0" indent="0">
              <a:buNone/>
              <a:defRPr sz="3600" b="1">
                <a:latin typeface="HelveticaNeueLT Pro 55 Roman"/>
              </a:defRPr>
            </a:lvl1pPr>
            <a:lvl2pPr marL="457200" indent="0">
              <a:buNone/>
              <a:defRPr>
                <a:latin typeface="HelveticaNeueLT Pro 55 Roman"/>
              </a:defRPr>
            </a:lvl2pPr>
            <a:lvl3pPr marL="914400" indent="0">
              <a:buNone/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_Text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521739" y="-1776269"/>
            <a:ext cx="6858000" cy="6858000"/>
          </a:xfrm>
          <a:prstGeom prst="rect">
            <a:avLst/>
          </a:prstGeom>
        </p:spPr>
      </p:pic>
      <p:sp>
        <p:nvSpPr>
          <p:cNvPr id="3" name="Titelplatzhalter 1"/>
          <p:cNvSpPr>
            <a:spLocks noGrp="1"/>
          </p:cNvSpPr>
          <p:nvPr>
            <p:ph type="title"/>
          </p:nvPr>
        </p:nvSpPr>
        <p:spPr bwMode="auto">
          <a:xfrm>
            <a:off x="642886" y="533290"/>
            <a:ext cx="10515600" cy="682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Mastertitelformat</a:t>
            </a:r>
            <a:endParaRPr lang="de-CH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775533"/>
            <a:ext cx="10515600" cy="4491916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521739" y="-1776269"/>
            <a:ext cx="6858000" cy="6858000"/>
          </a:xfrm>
          <a:prstGeom prst="rect">
            <a:avLst/>
          </a:prstGeom>
        </p:spPr>
      </p:pic>
      <p:sp>
        <p:nvSpPr>
          <p:cNvPr id="2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369218"/>
            <a:ext cx="10515600" cy="4898232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_Untertitel_Text_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/>
          <p:nvPr userDrawn="1"/>
        </p:nvSpPr>
        <p:spPr bwMode="auto">
          <a:xfrm>
            <a:off x="628650" y="1095375"/>
            <a:ext cx="10563621" cy="46672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/>
            </a:pPr>
            <a:endParaRPr lang="de-DE" sz="4800" b="1"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834585" y="-3857625"/>
            <a:ext cx="6858000" cy="6858000"/>
          </a:xfrm>
          <a:prstGeom prst="rect">
            <a:avLst/>
          </a:prstGeom>
        </p:spPr>
      </p:pic>
      <p:sp>
        <p:nvSpPr>
          <p:cNvPr id="3" name="Titelplatzhalter 1"/>
          <p:cNvSpPr>
            <a:spLocks noGrp="1"/>
          </p:cNvSpPr>
          <p:nvPr>
            <p:ph type="title"/>
          </p:nvPr>
        </p:nvSpPr>
        <p:spPr bwMode="auto">
          <a:xfrm>
            <a:off x="642886" y="533290"/>
            <a:ext cx="10515600" cy="682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Mastertitelformat</a:t>
            </a:r>
            <a:endParaRPr lang="de-CH"/>
          </a:p>
        </p:txBody>
      </p:sp>
      <p:sp>
        <p:nvSpPr>
          <p:cNvPr id="2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2476870"/>
            <a:ext cx="10515600" cy="3790580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idx="11"/>
          </p:nvPr>
        </p:nvSpPr>
        <p:spPr bwMode="auto">
          <a:xfrm>
            <a:off x="628650" y="1369218"/>
            <a:ext cx="10515600" cy="714961"/>
          </a:xfrm>
        </p:spPr>
        <p:txBody>
          <a:bodyPr/>
          <a:lstStyle>
            <a:lvl1pPr marL="0" indent="0">
              <a:buNone/>
              <a:defRPr sz="3600" b="1">
                <a:latin typeface="HelveticaNeueLT Pro 55 Roman"/>
              </a:defRPr>
            </a:lvl1pPr>
            <a:lvl2pPr marL="457200" indent="0">
              <a:buNone/>
              <a:defRPr>
                <a:latin typeface="HelveticaNeueLT Pro 55 Roman"/>
              </a:defRPr>
            </a:lvl2pPr>
            <a:lvl3pPr marL="914400" indent="0">
              <a:buNone/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_Text_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/>
          <p:nvPr userDrawn="1"/>
        </p:nvSpPr>
        <p:spPr bwMode="auto">
          <a:xfrm>
            <a:off x="628650" y="1095375"/>
            <a:ext cx="10563621" cy="46672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/>
            </a:pPr>
            <a:endParaRPr lang="de-DE" sz="4800" b="1"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834585" y="-3857625"/>
            <a:ext cx="6858000" cy="6858000"/>
          </a:xfrm>
          <a:prstGeom prst="rect">
            <a:avLst/>
          </a:prstGeom>
        </p:spPr>
      </p:pic>
      <p:sp>
        <p:nvSpPr>
          <p:cNvPr id="3" name="Titelplatzhalter 1"/>
          <p:cNvSpPr>
            <a:spLocks noGrp="1"/>
          </p:cNvSpPr>
          <p:nvPr>
            <p:ph type="title"/>
          </p:nvPr>
        </p:nvSpPr>
        <p:spPr bwMode="auto">
          <a:xfrm>
            <a:off x="642886" y="533290"/>
            <a:ext cx="10515600" cy="682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Mastertitelformat</a:t>
            </a:r>
            <a:endParaRPr lang="de-CH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775533"/>
            <a:ext cx="10515600" cy="4491916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_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/>
          <p:nvPr userDrawn="1"/>
        </p:nvSpPr>
        <p:spPr bwMode="auto">
          <a:xfrm>
            <a:off x="628650" y="1095375"/>
            <a:ext cx="10563621" cy="46672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/>
            </a:pPr>
            <a:endParaRPr lang="de-DE" sz="4800" b="1"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834585" y="-3857625"/>
            <a:ext cx="6858000" cy="6858000"/>
          </a:xfrm>
          <a:prstGeom prst="rect">
            <a:avLst/>
          </a:prstGeom>
        </p:spPr>
      </p:pic>
      <p:sp>
        <p:nvSpPr>
          <p:cNvPr id="2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369218"/>
            <a:ext cx="10515600" cy="4898232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ighlight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/>
          <p:nvPr userDrawn="1"/>
        </p:nvSpPr>
        <p:spPr bwMode="auto">
          <a:xfrm>
            <a:off x="628650" y="1095375"/>
            <a:ext cx="10563621" cy="46672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/>
            </a:pPr>
            <a:endParaRPr lang="de-DE" sz="4800" b="1"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834585" y="-3857625"/>
            <a:ext cx="6858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775533"/>
            <a:ext cx="10515600" cy="4491916"/>
          </a:xfrm>
        </p:spPr>
        <p:txBody>
          <a:bodyPr>
            <a:noAutofit/>
          </a:bodyPr>
          <a:lstStyle>
            <a:lvl1pPr marL="0" indent="0" algn="l">
              <a:buNone/>
              <a:defRPr sz="7200" b="1">
                <a:latin typeface="HelveticaNeueLT Pro 55 Roman"/>
              </a:defRPr>
            </a:lvl1pPr>
            <a:lvl2pPr>
              <a:defRPr sz="7200">
                <a:latin typeface="HelveticaNeueLT Pro 55 Roman"/>
              </a:defRPr>
            </a:lvl2pPr>
            <a:lvl3pPr>
              <a:defRPr sz="7200"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0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521739" y="-1776269"/>
            <a:ext cx="6858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775533"/>
            <a:ext cx="10515600" cy="4491916"/>
          </a:xfrm>
        </p:spPr>
        <p:txBody>
          <a:bodyPr>
            <a:noAutofit/>
          </a:bodyPr>
          <a:lstStyle>
            <a:lvl1pPr marL="0" indent="0" algn="l">
              <a:buNone/>
              <a:defRPr sz="7200" b="1">
                <a:latin typeface="HelveticaNeueLT Pro 55 Roman"/>
              </a:defRPr>
            </a:lvl1pPr>
            <a:lvl2pPr>
              <a:defRPr sz="7200">
                <a:latin typeface="HelveticaNeueLT Pro 55 Roman"/>
              </a:defRPr>
            </a:lvl2pPr>
            <a:lvl3pPr>
              <a:defRPr sz="7200"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_Untertitel_Text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/>
          <p:nvPr userDrawn="1"/>
        </p:nvSpPr>
        <p:spPr bwMode="auto">
          <a:xfrm>
            <a:off x="628650" y="1369218"/>
            <a:ext cx="10704871" cy="411956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de-CH" sz="4800" b="1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 bwMode="auto">
          <a:xfrm>
            <a:off x="642886" y="533290"/>
            <a:ext cx="10515600" cy="682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Mastertitelformat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2476870"/>
            <a:ext cx="10515600" cy="3790580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11" name="Inhaltsplatzhalter 2"/>
          <p:cNvSpPr>
            <a:spLocks noGrp="1"/>
          </p:cNvSpPr>
          <p:nvPr>
            <p:ph idx="11"/>
          </p:nvPr>
        </p:nvSpPr>
        <p:spPr bwMode="auto">
          <a:xfrm>
            <a:off x="628650" y="1369218"/>
            <a:ext cx="10515600" cy="714961"/>
          </a:xfrm>
        </p:spPr>
        <p:txBody>
          <a:bodyPr/>
          <a:lstStyle>
            <a:lvl1pPr marL="0" indent="0">
              <a:buNone/>
              <a:defRPr sz="3600" b="1">
                <a:latin typeface="HelveticaNeueLT Pro 55 Roman"/>
              </a:defRPr>
            </a:lvl1pPr>
            <a:lvl2pPr marL="457200" indent="0">
              <a:buNone/>
              <a:defRPr>
                <a:latin typeface="HelveticaNeueLT Pro 55 Roman"/>
              </a:defRPr>
            </a:lvl2pPr>
            <a:lvl3pPr marL="914400" indent="0">
              <a:buNone/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ighlight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540749" y="2891804"/>
            <a:ext cx="6858000" cy="6858000"/>
          </a:xfrm>
          <a:prstGeom prst="rect">
            <a:avLst/>
          </a:prstGeom>
        </p:spPr>
      </p:pic>
      <p:sp>
        <p:nvSpPr>
          <p:cNvPr id="5" name="Inhaltsplatzhalter 2"/>
          <p:cNvSpPr txBox="1"/>
          <p:nvPr userDrawn="1"/>
        </p:nvSpPr>
        <p:spPr bwMode="auto">
          <a:xfrm>
            <a:off x="628650" y="984689"/>
            <a:ext cx="10887471" cy="47378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de-CH" sz="4800" b="1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775533"/>
            <a:ext cx="10515600" cy="4491916"/>
          </a:xfrm>
        </p:spPr>
        <p:txBody>
          <a:bodyPr>
            <a:noAutofit/>
          </a:bodyPr>
          <a:lstStyle>
            <a:lvl1pPr marL="0" indent="0" algn="r">
              <a:buNone/>
              <a:defRPr sz="7200" b="1">
                <a:latin typeface="HelveticaNeueLT Pro 55 Roman"/>
              </a:defRPr>
            </a:lvl1pPr>
            <a:lvl2pPr>
              <a:defRPr sz="7200">
                <a:latin typeface="HelveticaNeueLT Pro 55 Roman"/>
              </a:defRPr>
            </a:lvl2pPr>
            <a:lvl3pPr>
              <a:defRPr sz="7200"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ighlight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733550" y="-3190053"/>
            <a:ext cx="6858000" cy="6858000"/>
          </a:xfrm>
          <a:prstGeom prst="rect">
            <a:avLst/>
          </a:prstGeom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775533"/>
            <a:ext cx="10515600" cy="4491916"/>
          </a:xfrm>
        </p:spPr>
        <p:txBody>
          <a:bodyPr>
            <a:noAutofit/>
          </a:bodyPr>
          <a:lstStyle>
            <a:lvl1pPr marL="0" indent="0" algn="l">
              <a:buNone/>
              <a:defRPr sz="7200" b="1">
                <a:latin typeface="HelveticaNeueLT Pro 55 Roman"/>
              </a:defRPr>
            </a:lvl1pPr>
            <a:lvl2pPr>
              <a:defRPr sz="7200">
                <a:latin typeface="HelveticaNeueLT Pro 55 Roman"/>
              </a:defRPr>
            </a:lvl2pPr>
            <a:lvl3pPr>
              <a:defRPr sz="7200"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ighlight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2599264" y="1872236"/>
            <a:ext cx="6858000" cy="6858000"/>
          </a:xfrm>
          <a:prstGeom prst="rect">
            <a:avLst/>
          </a:prstGeom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775533"/>
            <a:ext cx="10515600" cy="4491916"/>
          </a:xfrm>
        </p:spPr>
        <p:txBody>
          <a:bodyPr>
            <a:noAutofit/>
          </a:bodyPr>
          <a:lstStyle>
            <a:lvl1pPr marL="0" indent="0" algn="r">
              <a:buNone/>
              <a:defRPr sz="7200" b="1">
                <a:latin typeface="HelveticaNeueLT Pro 55 Roman"/>
              </a:defRPr>
            </a:lvl1pPr>
            <a:lvl2pPr>
              <a:defRPr sz="7200">
                <a:latin typeface="HelveticaNeueLT Pro 55 Roman"/>
              </a:defRPr>
            </a:lvl2pPr>
            <a:lvl3pPr>
              <a:defRPr sz="7200"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rag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itel 2"/>
          <p:cNvSpPr txBox="1"/>
          <p:nvPr userDrawn="1"/>
        </p:nvSpPr>
        <p:spPr bwMode="auto">
          <a:xfrm>
            <a:off x="642886" y="382369"/>
            <a:ext cx="10860856" cy="1767458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6600" b="1">
                <a:solidFill>
                  <a:schemeClr val="tx1"/>
                </a:solidFill>
                <a:latin typeface="HelveticaNeueLT Pro 55 Roman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CH"/>
              <a:t>FRAGEN?</a:t>
            </a:r>
            <a:endParaRPr/>
          </a:p>
        </p:txBody>
      </p:sp>
      <p:sp>
        <p:nvSpPr>
          <p:cNvPr id="16" name="Sprechblase: oval 15"/>
          <p:cNvSpPr/>
          <p:nvPr userDrawn="1"/>
        </p:nvSpPr>
        <p:spPr bwMode="auto">
          <a:xfrm>
            <a:off x="1042648" y="2669614"/>
            <a:ext cx="3189354" cy="224684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50800">
            <a:solidFill>
              <a:srgbClr val="008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7" name="Sprechblase: oval 16"/>
          <p:cNvSpPr/>
          <p:nvPr userDrawn="1"/>
        </p:nvSpPr>
        <p:spPr bwMode="auto">
          <a:xfrm>
            <a:off x="6770110" y="1247325"/>
            <a:ext cx="1974248" cy="1753469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0800">
            <a:solidFill>
              <a:srgbClr val="008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8" name="Sprechblase: oval 17"/>
          <p:cNvSpPr/>
          <p:nvPr userDrawn="1"/>
        </p:nvSpPr>
        <p:spPr bwMode="auto">
          <a:xfrm flipH="1">
            <a:off x="6219941" y="3429000"/>
            <a:ext cx="3189353" cy="237411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57150">
            <a:solidFill>
              <a:srgbClr val="008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9" name="Sprechblase: oval 18"/>
          <p:cNvSpPr/>
          <p:nvPr userDrawn="1"/>
        </p:nvSpPr>
        <p:spPr bwMode="auto">
          <a:xfrm rot="21330876">
            <a:off x="8556927" y="2148470"/>
            <a:ext cx="4194567" cy="370207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0800" cap="sq">
            <a:solidFill>
              <a:srgbClr val="008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20" name="Sprechblase: oval 19"/>
          <p:cNvSpPr/>
          <p:nvPr userDrawn="1"/>
        </p:nvSpPr>
        <p:spPr bwMode="auto">
          <a:xfrm>
            <a:off x="3480047" y="3533312"/>
            <a:ext cx="3480046" cy="284085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8F88"/>
          </a:solidFill>
          <a:ln w="50800">
            <a:solidFill>
              <a:srgbClr val="008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kuss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prechblase: oval 4"/>
          <p:cNvSpPr/>
          <p:nvPr userDrawn="1"/>
        </p:nvSpPr>
        <p:spPr bwMode="auto">
          <a:xfrm>
            <a:off x="1042648" y="2669614"/>
            <a:ext cx="3189354" cy="224684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50800">
            <a:solidFill>
              <a:srgbClr val="008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4" name="Sprechblase: oval 13"/>
          <p:cNvSpPr/>
          <p:nvPr userDrawn="1"/>
        </p:nvSpPr>
        <p:spPr bwMode="auto">
          <a:xfrm>
            <a:off x="6770110" y="1247325"/>
            <a:ext cx="1974248" cy="1753469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0800">
            <a:solidFill>
              <a:srgbClr val="008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2" name="Titel 2"/>
          <p:cNvSpPr txBox="1"/>
          <p:nvPr userDrawn="1"/>
        </p:nvSpPr>
        <p:spPr bwMode="auto">
          <a:xfrm>
            <a:off x="642886" y="382369"/>
            <a:ext cx="10860856" cy="1767458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6600" b="1">
                <a:solidFill>
                  <a:schemeClr val="tx1"/>
                </a:solidFill>
                <a:latin typeface="HelveticaNeueLT Pro 55 Roman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CH"/>
              <a:t>DISKUSSION</a:t>
            </a:r>
            <a:endParaRPr/>
          </a:p>
        </p:txBody>
      </p:sp>
      <p:sp>
        <p:nvSpPr>
          <p:cNvPr id="6" name="Sprechblase: oval 5"/>
          <p:cNvSpPr/>
          <p:nvPr userDrawn="1"/>
        </p:nvSpPr>
        <p:spPr bwMode="auto">
          <a:xfrm flipH="1">
            <a:off x="6219941" y="3429000"/>
            <a:ext cx="3189353" cy="237411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57150">
            <a:solidFill>
              <a:srgbClr val="008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9" name="Sprechblase: oval 8"/>
          <p:cNvSpPr/>
          <p:nvPr userDrawn="1"/>
        </p:nvSpPr>
        <p:spPr bwMode="auto">
          <a:xfrm rot="21330876">
            <a:off x="8556927" y="2148470"/>
            <a:ext cx="4194567" cy="370207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0800" cap="sq">
            <a:solidFill>
              <a:srgbClr val="008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3" name="Sprechblase: oval 12"/>
          <p:cNvSpPr/>
          <p:nvPr userDrawn="1"/>
        </p:nvSpPr>
        <p:spPr bwMode="auto">
          <a:xfrm>
            <a:off x="3480047" y="3533312"/>
            <a:ext cx="3480046" cy="284085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8F88"/>
          </a:solidFill>
          <a:ln w="50800">
            <a:solidFill>
              <a:srgbClr val="008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P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/>
          <p:nvPr userDrawn="1"/>
        </p:nvSpPr>
        <p:spPr bwMode="auto">
          <a:xfrm>
            <a:off x="628650" y="1369218"/>
            <a:ext cx="10704871" cy="411956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de-DE" sz="4800" b="1">
                <a:latin typeface="Helvetica Neue"/>
                <a:ea typeface="Helvetica Neue"/>
                <a:cs typeface="Helvetica Neue"/>
              </a:rPr>
              <a:t>Wenn ich in einem Unternehmen gegen Geld putze, bin ich Teil der Volkswirtschaft. Putze ich hingegen unbezahlt zu Hause bin ich – zumindest laut BIP – untätig und unproduktiv.</a:t>
            </a:r>
            <a:endParaRPr lang="de-CH" sz="4800" b="1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Grössenordnung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 noGrp="1"/>
          </p:cNvGraphicFramePr>
          <p:nvPr userDrawn="1"/>
        </p:nvGraphicFramePr>
        <p:xfrm>
          <a:off x="1037437" y="2211385"/>
          <a:ext cx="8277223" cy="467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 userDrawn="1"/>
        </p:nvSpPr>
        <p:spPr bwMode="auto">
          <a:xfrm>
            <a:off x="1453450" y="6642556"/>
            <a:ext cx="48806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>
                <a:latin typeface="Helvetica Neue"/>
              </a:rPr>
              <a:t>Quelle: BFS – AVOL und SAKE: Modul unbezahlte Arbeit 2016. Zusammenstellung: Mascha Madörin.</a:t>
            </a:r>
            <a:endParaRPr lang="de-CH" sz="800">
              <a:latin typeface="Helvetica Neue"/>
            </a:endParaRPr>
          </a:p>
        </p:txBody>
      </p:sp>
      <p:sp>
        <p:nvSpPr>
          <p:cNvPr id="6" name="Inhaltsplatzhalter 2"/>
          <p:cNvSpPr txBox="1"/>
          <p:nvPr userDrawn="1"/>
        </p:nvSpPr>
        <p:spPr bwMode="auto">
          <a:xfrm>
            <a:off x="1689627" y="1666131"/>
            <a:ext cx="7625032" cy="428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400" b="1">
                <a:solidFill>
                  <a:schemeClr val="tx1"/>
                </a:solidFill>
                <a:latin typeface="HelveticaNeueLT Pro 55 Roman"/>
                <a:ea typeface="+mn-ea"/>
                <a:cs typeface="+mn-cs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55 Roman"/>
                <a:ea typeface="+mn-ea"/>
                <a:cs typeface="+mn-cs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NeueLT Pro 55 Roman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HelveticaNeueLT Pro 55 Roman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HelveticaNeueLT Pro 55 Roman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100" b="0"/>
              <a:t>Arbeitsvolumen in Millionen Stunden − Schweiz 2016</a:t>
            </a:r>
            <a:endParaRPr/>
          </a:p>
        </p:txBody>
      </p:sp>
      <p:sp>
        <p:nvSpPr>
          <p:cNvPr id="8" name="Titel 2"/>
          <p:cNvSpPr txBox="1"/>
          <p:nvPr userDrawn="1"/>
        </p:nvSpPr>
        <p:spPr bwMode="auto">
          <a:xfrm>
            <a:off x="642886" y="382369"/>
            <a:ext cx="10860856" cy="975914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6600" b="1">
                <a:solidFill>
                  <a:schemeClr val="tx1"/>
                </a:solidFill>
                <a:latin typeface="HelveticaNeueLT Pro 55 Roman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CH"/>
              <a:t>GRÖSSENORDNUNGEN</a:t>
            </a:r>
            <a:endParaRPr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Monetärer We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540749" y="2891804"/>
            <a:ext cx="6858000" cy="6858000"/>
          </a:xfrm>
          <a:prstGeom prst="rect">
            <a:avLst/>
          </a:prstGeom>
        </p:spPr>
      </p:pic>
      <p:sp>
        <p:nvSpPr>
          <p:cNvPr id="5" name="Inhaltsplatzhalter 2"/>
          <p:cNvSpPr txBox="1"/>
          <p:nvPr userDrawn="1"/>
        </p:nvSpPr>
        <p:spPr bwMode="auto">
          <a:xfrm>
            <a:off x="628650" y="984689"/>
            <a:ext cx="10887471" cy="47378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de-CH" sz="4800" b="1">
                <a:latin typeface="Helvetica Neue"/>
                <a:ea typeface="Helvetica Neue"/>
                <a:cs typeface="Helvetica Neue"/>
              </a:rPr>
              <a:t>Der monetäre Wert der unbezahlten Arbeit der Frauen in der Schweiz beträgt pro Jahr 244 Milliarden Franken – das ist mehr als alle Ausgaben von Bund, Kantonen und Gemeinden zusammen. </a:t>
            </a:r>
            <a:endParaRPr/>
          </a:p>
        </p:txBody>
      </p:sp>
      <p:sp>
        <p:nvSpPr>
          <p:cNvPr id="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ynam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 bwMode="auto">
          <a:xfrm>
            <a:off x="1489709" y="6515192"/>
            <a:ext cx="59644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800">
                <a:latin typeface="Helvetica Neue"/>
              </a:rPr>
              <a:t>Quelle: BFS – AVOL und SAKE: Modul unbezahlte Arbeit und VGR. </a:t>
            </a:r>
            <a:r>
              <a:rPr lang="de-DE" sz="800">
                <a:latin typeface="Helvetica Neue"/>
                <a:ea typeface="Helvetica Neue"/>
                <a:cs typeface="Helvetica Neue"/>
              </a:rPr>
              <a:t>Berechnungen: Mascha Madörin.</a:t>
            </a:r>
            <a:endParaRPr/>
          </a:p>
        </p:txBody>
      </p:sp>
      <p:sp>
        <p:nvSpPr>
          <p:cNvPr id="5" name="Textfeld 4"/>
          <p:cNvSpPr txBox="1"/>
          <p:nvPr userDrawn="1"/>
        </p:nvSpPr>
        <p:spPr bwMode="auto">
          <a:xfrm>
            <a:off x="1419152" y="1918377"/>
            <a:ext cx="74284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700">
                <a:latin typeface="HelveticaNeueLT Pro 55 Roman"/>
              </a:rPr>
              <a:t>Erweiterte VGR: Anteile in % von Arbeitsvolumen und BWS ‒ 2016</a:t>
            </a:r>
            <a:endParaRPr/>
          </a:p>
        </p:txBody>
      </p:sp>
      <p:graphicFrame>
        <p:nvGraphicFramePr>
          <p:cNvPr id="6" name="Diagramm 5"/>
          <p:cNvGraphicFramePr>
            <a:graphicFrameLocks noGrp="1" noChangeAspect="1"/>
          </p:cNvGraphicFramePr>
          <p:nvPr userDrawn="1"/>
        </p:nvGraphicFramePr>
        <p:xfrm>
          <a:off x="1365884" y="2411507"/>
          <a:ext cx="8916036" cy="4142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2"/>
          <p:cNvSpPr txBox="1"/>
          <p:nvPr userDrawn="1"/>
        </p:nvSpPr>
        <p:spPr bwMode="auto">
          <a:xfrm>
            <a:off x="642886" y="382369"/>
            <a:ext cx="10860856" cy="975914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6600" b="1">
                <a:solidFill>
                  <a:schemeClr val="tx1"/>
                </a:solidFill>
                <a:latin typeface="HelveticaNeueLT Pro 55 Roman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CH"/>
              <a:t>DYNAMIK</a:t>
            </a:r>
            <a:endParaRPr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W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/>
          <p:nvPr userDrawn="1"/>
        </p:nvSpPr>
        <p:spPr bwMode="auto">
          <a:xfrm>
            <a:off x="628650" y="1019997"/>
            <a:ext cx="10563621" cy="46672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de-DE" sz="4800" b="1">
                <a:latin typeface="Helvetica Neue"/>
                <a:ea typeface="Helvetica Neue"/>
                <a:cs typeface="Helvetica Neue"/>
              </a:rPr>
              <a:t>Die Bruttowertschöpfung des Mahlzeitenzubereitens inklusive Abwaschen in Schweizer Haushalten ist grösser als die Bruttowertschöpfung des gesamten Finanzsektors.</a:t>
            </a:r>
            <a:endParaRPr lang="de-CH" sz="4800" b="1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_Text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/>
          <p:nvPr userDrawn="1"/>
        </p:nvSpPr>
        <p:spPr bwMode="auto">
          <a:xfrm>
            <a:off x="628650" y="1369218"/>
            <a:ext cx="10704871" cy="411956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de-CH" sz="4800" b="1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 bwMode="auto">
          <a:xfrm>
            <a:off x="642886" y="533290"/>
            <a:ext cx="10515600" cy="682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Mastertitelformat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775533"/>
            <a:ext cx="10515600" cy="4491916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Ökonomische Logik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733550" y="-3190053"/>
            <a:ext cx="6858000" cy="6858000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 bwMode="auto">
          <a:xfrm>
            <a:off x="1890708" y="428178"/>
            <a:ext cx="96964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CH" sz="9600" b="1">
                <a:latin typeface="HelveticaNeueLT Pro 55 Roman"/>
              </a:rPr>
              <a:t>DIE </a:t>
            </a:r>
            <a:endParaRPr/>
          </a:p>
          <a:p>
            <a:pPr algn="r">
              <a:defRPr/>
            </a:pPr>
            <a:r>
              <a:rPr lang="de-CH" sz="9600" b="1">
                <a:latin typeface="HelveticaNeueLT Pro 55 Roman"/>
              </a:rPr>
              <a:t>EIGENE ÖKONOMISCHE LOGIK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Ökonomische Logik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feil: nach rechts 2"/>
          <p:cNvSpPr/>
          <p:nvPr userDrawn="1"/>
        </p:nvSpPr>
        <p:spPr bwMode="auto">
          <a:xfrm>
            <a:off x="753619" y="5094922"/>
            <a:ext cx="629169" cy="4868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88"/>
          </a:solidFill>
          <a:ln>
            <a:solidFill>
              <a:srgbClr val="008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4" name="Inhaltsplatzhalter 3"/>
          <p:cNvSpPr txBox="1"/>
          <p:nvPr userDrawn="1"/>
        </p:nvSpPr>
        <p:spPr bwMode="auto">
          <a:xfrm>
            <a:off x="1562100" y="5069207"/>
            <a:ext cx="10515600" cy="1255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800">
                <a:solidFill>
                  <a:schemeClr val="tx1"/>
                </a:solidFill>
                <a:latin typeface="HelveticaNeueLT Pro 55 Roman"/>
                <a:ea typeface="+mn-ea"/>
                <a:cs typeface="+mn-cs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HelveticaNeueLT Pro 55 Roman"/>
                <a:ea typeface="+mn-ea"/>
                <a:cs typeface="+mn-cs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HelveticaNeueLT Pro 55 Roman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HelveticaNeueLT Pro 55 Roman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HelveticaNeueLT Pro 55 Roman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800"/>
              </a:spcAft>
              <a:buNone/>
              <a:defRPr/>
            </a:pPr>
            <a:r>
              <a:rPr lang="de-DE" b="1"/>
              <a:t>Unbezahlte und bezahlte Sorge-Arbeit zusammendenken</a:t>
            </a:r>
            <a:endParaRPr/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  <a:defRPr/>
            </a:pPr>
            <a:r>
              <a:rPr lang="de-CH"/>
              <a:t>Auf </a:t>
            </a:r>
            <a:r>
              <a:rPr lang="de-CH" b="1"/>
              <a:t>öffentliche</a:t>
            </a:r>
            <a:r>
              <a:rPr lang="de-CH"/>
              <a:t> (kollektive) </a:t>
            </a:r>
            <a:r>
              <a:rPr lang="de-CH" b="1"/>
              <a:t>Finanzierung</a:t>
            </a:r>
            <a:r>
              <a:rPr lang="de-CH"/>
              <a:t> angewiesen.</a:t>
            </a:r>
            <a:endParaRPr/>
          </a:p>
        </p:txBody>
      </p:sp>
      <p:sp>
        <p:nvSpPr>
          <p:cNvPr id="5" name="Pfeil: nach rechts 4"/>
          <p:cNvSpPr/>
          <p:nvPr userDrawn="1"/>
        </p:nvSpPr>
        <p:spPr bwMode="auto">
          <a:xfrm>
            <a:off x="753619" y="5771445"/>
            <a:ext cx="629169" cy="4868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88"/>
          </a:solidFill>
          <a:ln>
            <a:solidFill>
              <a:srgbClr val="008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6" name="Inhaltsplatzhalter 3"/>
          <p:cNvSpPr txBox="1"/>
          <p:nvPr userDrawn="1"/>
        </p:nvSpPr>
        <p:spPr bwMode="auto">
          <a:xfrm>
            <a:off x="642886" y="2023059"/>
            <a:ext cx="10515600" cy="2708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800">
                <a:solidFill>
                  <a:schemeClr val="tx1"/>
                </a:solidFill>
                <a:latin typeface="HelveticaNeueLT Pro 55 Roman"/>
                <a:ea typeface="+mn-ea"/>
                <a:cs typeface="+mn-cs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HelveticaNeueLT Pro 55 Roman"/>
                <a:ea typeface="+mn-ea"/>
                <a:cs typeface="+mn-cs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HelveticaNeueLT Pro 55 Roman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HelveticaNeueLT Pro 55 Roman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HelveticaNeueLT Pro 55 Roman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de-CH" sz="2800" b="1"/>
              <a:t>Automatisierung</a:t>
            </a:r>
            <a:r>
              <a:rPr lang="de-CH" sz="2800"/>
              <a:t> der Arbeit und Steigerung der Arbeitsproduktivität sind sehr </a:t>
            </a:r>
            <a:r>
              <a:rPr lang="de-CH" sz="2800" b="1"/>
              <a:t>eingeschränkt</a:t>
            </a:r>
            <a:endParaRPr/>
          </a:p>
          <a:p>
            <a:pPr>
              <a:lnSpc>
                <a:spcPct val="100000"/>
              </a:lnSpc>
              <a:spcAft>
                <a:spcPts val="1800"/>
              </a:spcAft>
              <a:defRPr/>
            </a:pPr>
            <a:r>
              <a:rPr lang="de-DE" sz="2800" b="1"/>
              <a:t>Personal- und zeitintensiv </a:t>
            </a:r>
            <a:r>
              <a:rPr lang="de-DE" sz="2800"/>
              <a:t>= teuer (in Relation)</a:t>
            </a:r>
            <a:endParaRPr lang="de-DE" sz="2800" b="1"/>
          </a:p>
          <a:p>
            <a:pPr>
              <a:lnSpc>
                <a:spcPct val="100000"/>
              </a:lnSpc>
              <a:spcAft>
                <a:spcPts val="1800"/>
              </a:spcAft>
              <a:defRPr/>
            </a:pPr>
            <a:r>
              <a:rPr lang="de-DE" sz="2800" b="1"/>
              <a:t>Gesellschaftlich notwendig </a:t>
            </a:r>
            <a:r>
              <a:rPr lang="de-DE" sz="2800"/>
              <a:t>(«systemrelevant»)</a:t>
            </a:r>
            <a:endParaRPr/>
          </a:p>
        </p:txBody>
      </p:sp>
      <p:sp>
        <p:nvSpPr>
          <p:cNvPr id="10" name="Titel 2"/>
          <p:cNvSpPr txBox="1"/>
          <p:nvPr userDrawn="1"/>
        </p:nvSpPr>
        <p:spPr bwMode="auto">
          <a:xfrm>
            <a:off x="642886" y="382369"/>
            <a:ext cx="10860856" cy="975914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6600" b="1">
                <a:solidFill>
                  <a:schemeClr val="tx1"/>
                </a:solidFill>
                <a:latin typeface="HelveticaNeueLT Pro 55 Roman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CH"/>
              <a:t>ÖKONOMISCHE LOGIK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Ökonomische Logik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/>
          <p:nvPr userDrawn="1"/>
        </p:nvSpPr>
        <p:spPr bwMode="auto">
          <a:xfrm>
            <a:off x="628650" y="419100"/>
            <a:ext cx="10563621" cy="6019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de-DE" sz="4800" b="1">
                <a:latin typeface="Helvetica Neue"/>
                <a:ea typeface="Helvetica Neue"/>
                <a:cs typeface="Helvetica Neue"/>
              </a:rPr>
              <a:t>Wachstum im Sorge- und Versorgungssektor bedeutet, dass mehr Stunden gearbeitet werden und die Arbeitskosten steigen, denn Automatisierung der Arbeit und Steigerung der Arbeitsproduktivität sind sehr eingeschränkt.</a:t>
            </a:r>
            <a:endParaRPr/>
          </a:p>
        </p:txBody>
      </p:sp>
      <p:sp>
        <p:nvSpPr>
          <p:cNvPr id="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ris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521739" y="-1776269"/>
            <a:ext cx="6858000" cy="6858000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 bwMode="auto">
          <a:xfrm>
            <a:off x="638178" y="2190661"/>
            <a:ext cx="96964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CH" sz="9600" b="1">
                <a:latin typeface="HelveticaNeueLT Pro 55 Roman"/>
              </a:rPr>
              <a:t>DIE EIGENTLICHEN KRISEN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u wenig Zeit und zu wenig Ge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/>
          <p:nvPr userDrawn="1"/>
        </p:nvSpPr>
        <p:spPr bwMode="auto">
          <a:xfrm>
            <a:off x="628650" y="1445419"/>
            <a:ext cx="10563621" cy="46672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de-DE" sz="4800" b="1">
                <a:latin typeface="Helvetica Neue"/>
                <a:ea typeface="Helvetica Neue"/>
                <a:cs typeface="Helvetica Neue"/>
              </a:rPr>
              <a:t>Zu wenig Zeit und zu wenig Geld heisst: schlechte Arbeitsbedingungen und Qualitätsverlust oder eingeschränkter Zugang.</a:t>
            </a:r>
            <a:endParaRPr/>
          </a:p>
        </p:txBody>
      </p:sp>
      <p:sp>
        <p:nvSpPr>
          <p:cNvPr id="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inkommenslücke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 bwMode="auto">
          <a:xfrm>
            <a:off x="642943" y="370671"/>
            <a:ext cx="1159192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CH" sz="9600" b="1">
                <a:latin typeface="HelveticaNeueLT Pro 55 Roman"/>
              </a:rPr>
              <a:t>EINKOMMENS-LÜCKE DER FRAUEN: 100 MILLIARDEN </a:t>
            </a:r>
            <a:endParaRPr/>
          </a:p>
        </p:txBody>
      </p:sp>
      <p:sp>
        <p:nvSpPr>
          <p:cNvPr id="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inkommenslücke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959845" y="-3882932"/>
            <a:ext cx="6858000" cy="6858000"/>
          </a:xfrm>
          <a:prstGeom prst="rect">
            <a:avLst/>
          </a:prstGeom>
        </p:spPr>
      </p:pic>
      <p:sp>
        <p:nvSpPr>
          <p:cNvPr id="3" name="Inhaltsplatzhalter 2"/>
          <p:cNvSpPr txBox="1"/>
          <p:nvPr userDrawn="1"/>
        </p:nvSpPr>
        <p:spPr bwMode="auto">
          <a:xfrm>
            <a:off x="642886" y="2975067"/>
            <a:ext cx="10563621" cy="32479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/>
            </a:pPr>
            <a:r>
              <a:rPr lang="de-DE" sz="3200" b="1">
                <a:latin typeface="Helvetica Neue"/>
                <a:ea typeface="Helvetica Neue"/>
                <a:cs typeface="Helvetica Neue"/>
              </a:rPr>
              <a:t>Drei Viertel (80 Milliarden): unbezahlte Arbeit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Font typeface="Arial"/>
              <a:buNone/>
              <a:defRPr/>
            </a:pPr>
            <a:r>
              <a:rPr lang="de-DE" sz="3200" b="1">
                <a:latin typeface="Helvetica Neue"/>
                <a:ea typeface="Helvetica Neue"/>
                <a:cs typeface="Helvetica Neue"/>
              </a:rPr>
              <a:t>Ein Viertel (20 Milliarden): Gender Pay Gap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Font typeface="Arial"/>
              <a:buNone/>
              <a:defRPr/>
            </a:pPr>
            <a:r>
              <a:rPr lang="de-DE" sz="6600" b="1">
                <a:latin typeface="HelveticaNeueLT Pro 55 Roman"/>
                <a:ea typeface="Helvetica Neue"/>
                <a:cs typeface="Helvetica Neue"/>
              </a:rPr>
              <a:t>= 100 Milliarden</a:t>
            </a:r>
            <a:endParaRPr/>
          </a:p>
        </p:txBody>
      </p:sp>
      <p:sp>
        <p:nvSpPr>
          <p:cNvPr id="4" name="Titel 2"/>
          <p:cNvSpPr txBox="1"/>
          <p:nvPr userDrawn="1"/>
        </p:nvSpPr>
        <p:spPr bwMode="auto">
          <a:xfrm>
            <a:off x="642886" y="382369"/>
            <a:ext cx="10860856" cy="1767458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6600" b="1">
                <a:solidFill>
                  <a:schemeClr val="tx1"/>
                </a:solidFill>
                <a:latin typeface="HelveticaNeueLT Pro 55 Roman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CH"/>
              <a:t>ÖKONOMISCHE KONSEQUENZEN</a:t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alsche Frag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 bwMode="auto">
          <a:xfrm>
            <a:off x="642942" y="1737832"/>
            <a:ext cx="116300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CH" sz="9600" b="1">
                <a:latin typeface="HelveticaNeueLT Pro 55 Roman"/>
              </a:rPr>
              <a:t>FALSCHE FRAGEN ‒ FALSCHE ANTWORTEN</a:t>
            </a:r>
            <a:endParaRPr/>
          </a:p>
        </p:txBody>
      </p:sp>
      <p:sp>
        <p:nvSpPr>
          <p:cNvPr id="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usbeut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 bwMode="auto">
          <a:xfrm>
            <a:off x="4258736" y="1225689"/>
            <a:ext cx="77343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7200" b="1">
                <a:latin typeface="HelveticaNeueLT Pro 55 Roman"/>
              </a:rPr>
              <a:t>AUSBEUTUNG</a:t>
            </a:r>
            <a:endParaRPr/>
          </a:p>
          <a:p>
            <a:pPr algn="r">
              <a:defRPr/>
            </a:pPr>
            <a:r>
              <a:rPr lang="de-DE" sz="7200" b="1">
                <a:latin typeface="HelveticaNeueLT Pro 55 Roman"/>
              </a:rPr>
              <a:t>ERPRESSUNG</a:t>
            </a:r>
            <a:endParaRPr/>
          </a:p>
          <a:p>
            <a:pPr algn="r">
              <a:defRPr/>
            </a:pPr>
            <a:r>
              <a:rPr lang="de-DE" sz="7200" b="1">
                <a:latin typeface="HelveticaNeueLT Pro 55 Roman"/>
              </a:rPr>
              <a:t>MACHT</a:t>
            </a:r>
            <a:endParaRPr/>
          </a:p>
          <a:p>
            <a:pPr algn="r">
              <a:defRPr/>
            </a:pPr>
            <a:r>
              <a:rPr lang="de-DE" sz="7200" b="1">
                <a:latin typeface="HelveticaNeueLT Pro 55 Roman"/>
              </a:rPr>
              <a:t>ZEIT</a:t>
            </a:r>
            <a:endParaRPr/>
          </a:p>
          <a:p>
            <a:pPr algn="r">
              <a:defRPr/>
            </a:pPr>
            <a:r>
              <a:rPr lang="de-DE" sz="7200" b="1">
                <a:latin typeface="HelveticaNeueLT Pro 55 Roman"/>
              </a:rPr>
              <a:t>GELD</a:t>
            </a:r>
            <a:endParaRPr lang="de-CH" sz="7200" b="1">
              <a:latin typeface="HelveticaNeueLT Pro 55 Roman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2599264" y="1872236"/>
            <a:ext cx="6858000" cy="6858000"/>
          </a:xfrm>
          <a:prstGeom prst="rect">
            <a:avLst/>
          </a:prstGeom>
        </p:spPr>
      </p:pic>
      <p:sp>
        <p:nvSpPr>
          <p:cNvPr id="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0"/>
            <a:ext cx="12192000" cy="6858343"/>
          </a:xfrm>
          <a:prstGeom prst="rect">
            <a:avLst/>
          </a:prstGeom>
          <a:solidFill>
            <a:srgbClr val="008F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132728" y="1618619"/>
            <a:ext cx="3926543" cy="2823762"/>
          </a:xfrm>
          <a:prstGeom prst="rect">
            <a:avLst/>
          </a:prstGeom>
        </p:spPr>
      </p:pic>
      <p:sp>
        <p:nvSpPr>
          <p:cNvPr id="7" name="Inhaltsplatzhalter 2"/>
          <p:cNvSpPr txBox="1"/>
          <p:nvPr userDrawn="1"/>
        </p:nvSpPr>
        <p:spPr bwMode="auto">
          <a:xfrm>
            <a:off x="1981200" y="5203473"/>
            <a:ext cx="8229600" cy="6012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de-DE" b="1">
                <a:solidFill>
                  <a:schemeClr val="bg1"/>
                </a:solidFill>
                <a:latin typeface="HelveticaNeueLT Pro 55 Roman"/>
              </a:rPr>
              <a:t>www.economiefeministe.ch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/>
          <p:nvPr userDrawn="1"/>
        </p:nvSpPr>
        <p:spPr bwMode="auto">
          <a:xfrm>
            <a:off x="628650" y="1369218"/>
            <a:ext cx="10704871" cy="411956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de-CH" sz="4800" b="1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369218"/>
            <a:ext cx="10515600" cy="4898232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_Fazi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/>
          <p:nvPr userDrawn="1"/>
        </p:nvSpPr>
        <p:spPr bwMode="auto">
          <a:xfrm>
            <a:off x="628650" y="1369218"/>
            <a:ext cx="10704871" cy="411956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de-CH" sz="4800" b="1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2" name="Inhaltsplatzhalter 2"/>
          <p:cNvSpPr>
            <a:spLocks noGrp="1"/>
          </p:cNvSpPr>
          <p:nvPr>
            <p:ph idx="11"/>
          </p:nvPr>
        </p:nvSpPr>
        <p:spPr bwMode="auto">
          <a:xfrm>
            <a:off x="1679206" y="4998942"/>
            <a:ext cx="9657122" cy="1545005"/>
          </a:xfrm>
        </p:spPr>
        <p:txBody>
          <a:bodyPr/>
          <a:lstStyle>
            <a:lvl1pPr marL="0" indent="0">
              <a:buNone/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</a:t>
            </a:r>
          </a:p>
          <a:p>
            <a:pPr lvl="0">
              <a:defRPr/>
            </a:pPr>
            <a:r>
              <a:rPr lang="de-DE"/>
              <a:t>extformat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369217"/>
            <a:ext cx="10515600" cy="3069617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_Untertitel_Text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540749" y="2891804"/>
            <a:ext cx="6858000" cy="6858000"/>
          </a:xfrm>
          <a:prstGeom prst="rect">
            <a:avLst/>
          </a:prstGeom>
        </p:spPr>
      </p:pic>
      <p:sp>
        <p:nvSpPr>
          <p:cNvPr id="5" name="Inhaltsplatzhalter 2"/>
          <p:cNvSpPr txBox="1"/>
          <p:nvPr userDrawn="1"/>
        </p:nvSpPr>
        <p:spPr bwMode="auto">
          <a:xfrm>
            <a:off x="628650" y="984689"/>
            <a:ext cx="10887471" cy="47378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de-CH" sz="4800" b="1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 bwMode="auto">
          <a:xfrm>
            <a:off x="642886" y="533290"/>
            <a:ext cx="10515600" cy="682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Mastertitelformat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2476870"/>
            <a:ext cx="10515600" cy="3790580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 dirty="0"/>
              <a:t>Mastertextformat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</p:txBody>
      </p:sp>
      <p:sp>
        <p:nvSpPr>
          <p:cNvPr id="10" name="Inhaltsplatzhalter 2"/>
          <p:cNvSpPr>
            <a:spLocks noGrp="1"/>
          </p:cNvSpPr>
          <p:nvPr>
            <p:ph idx="11"/>
          </p:nvPr>
        </p:nvSpPr>
        <p:spPr bwMode="auto">
          <a:xfrm>
            <a:off x="628650" y="1369218"/>
            <a:ext cx="10515600" cy="714961"/>
          </a:xfrm>
        </p:spPr>
        <p:txBody>
          <a:bodyPr/>
          <a:lstStyle>
            <a:lvl1pPr marL="0" indent="0">
              <a:buNone/>
              <a:defRPr sz="3600" b="1">
                <a:latin typeface="HelveticaNeueLT Pro 55 Roman"/>
              </a:defRPr>
            </a:lvl1pPr>
            <a:lvl2pPr marL="457200" indent="0">
              <a:buNone/>
              <a:defRPr>
                <a:latin typeface="HelveticaNeueLT Pro 55 Roman"/>
              </a:defRPr>
            </a:lvl2pPr>
            <a:lvl3pPr marL="914400" indent="0">
              <a:buNone/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_Text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540749" y="2891804"/>
            <a:ext cx="6858000" cy="6858000"/>
          </a:xfrm>
          <a:prstGeom prst="rect">
            <a:avLst/>
          </a:prstGeom>
        </p:spPr>
      </p:pic>
      <p:sp>
        <p:nvSpPr>
          <p:cNvPr id="5" name="Inhaltsplatzhalter 2"/>
          <p:cNvSpPr txBox="1"/>
          <p:nvPr userDrawn="1"/>
        </p:nvSpPr>
        <p:spPr bwMode="auto">
          <a:xfrm>
            <a:off x="628650" y="984689"/>
            <a:ext cx="10887471" cy="47378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de-CH" sz="4800" b="1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 bwMode="auto">
          <a:xfrm>
            <a:off x="642886" y="533290"/>
            <a:ext cx="10515600" cy="682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Mastertitelformat</a:t>
            </a:r>
            <a:endParaRPr lang="de-CH"/>
          </a:p>
        </p:txBody>
      </p:sp>
      <p:sp>
        <p:nvSpPr>
          <p:cNvPr id="2" name="Textplatzhalter 2"/>
          <p:cNvSpPr>
            <a:spLocks noGrp="1"/>
          </p:cNvSpPr>
          <p:nvPr>
            <p:ph idx="1"/>
          </p:nvPr>
        </p:nvSpPr>
        <p:spPr bwMode="auto">
          <a:xfrm>
            <a:off x="802688" y="1775533"/>
            <a:ext cx="10515600" cy="4491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540749" y="2891804"/>
            <a:ext cx="6858000" cy="6858000"/>
          </a:xfrm>
          <a:prstGeom prst="rect">
            <a:avLst/>
          </a:prstGeom>
        </p:spPr>
      </p:pic>
      <p:sp>
        <p:nvSpPr>
          <p:cNvPr id="5" name="Inhaltsplatzhalter 2"/>
          <p:cNvSpPr txBox="1"/>
          <p:nvPr userDrawn="1"/>
        </p:nvSpPr>
        <p:spPr bwMode="auto">
          <a:xfrm>
            <a:off x="628650" y="984689"/>
            <a:ext cx="10887471" cy="47378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de-CH" sz="4800" b="1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1369218"/>
            <a:ext cx="10515600" cy="4898232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_Untertitel_Text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733550" y="-3190053"/>
            <a:ext cx="6858000" cy="6858000"/>
          </a:xfrm>
          <a:prstGeom prst="rect">
            <a:avLst/>
          </a:prstGeom>
        </p:spPr>
      </p:pic>
      <p:sp>
        <p:nvSpPr>
          <p:cNvPr id="3" name="Titelplatzhalter 1"/>
          <p:cNvSpPr>
            <a:spLocks noGrp="1"/>
          </p:cNvSpPr>
          <p:nvPr>
            <p:ph type="title"/>
          </p:nvPr>
        </p:nvSpPr>
        <p:spPr bwMode="auto">
          <a:xfrm>
            <a:off x="642886" y="533290"/>
            <a:ext cx="10515600" cy="682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Mastertitelformat</a:t>
            </a:r>
            <a:endParaRPr lang="de-CH"/>
          </a:p>
        </p:txBody>
      </p:sp>
      <p:sp>
        <p:nvSpPr>
          <p:cNvPr id="2" name="Inhaltsplatzhalter 2"/>
          <p:cNvSpPr>
            <a:spLocks noGrp="1"/>
          </p:cNvSpPr>
          <p:nvPr>
            <p:ph idx="1"/>
          </p:nvPr>
        </p:nvSpPr>
        <p:spPr bwMode="auto">
          <a:xfrm>
            <a:off x="802688" y="2476870"/>
            <a:ext cx="10515600" cy="3790580"/>
          </a:xfrm>
        </p:spPr>
        <p:txBody>
          <a:bodyPr/>
          <a:lstStyle>
            <a:lvl1pPr>
              <a:defRPr>
                <a:latin typeface="HelveticaNeueLT Pro 55 Roman"/>
              </a:defRPr>
            </a:lvl1pPr>
            <a:lvl2pPr>
              <a:defRPr>
                <a:latin typeface="HelveticaNeueLT Pro 55 Roman"/>
              </a:defRPr>
            </a:lvl2pPr>
            <a:lvl3pPr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idx="11"/>
          </p:nvPr>
        </p:nvSpPr>
        <p:spPr bwMode="auto">
          <a:xfrm>
            <a:off x="628650" y="1369218"/>
            <a:ext cx="10515600" cy="714961"/>
          </a:xfrm>
        </p:spPr>
        <p:txBody>
          <a:bodyPr/>
          <a:lstStyle>
            <a:lvl1pPr marL="0" indent="0">
              <a:buNone/>
              <a:defRPr sz="3600" b="1">
                <a:latin typeface="HelveticaNeueLT Pro 55 Roman"/>
              </a:defRPr>
            </a:lvl1pPr>
            <a:lvl2pPr marL="457200" indent="0">
              <a:buNone/>
              <a:defRPr>
                <a:latin typeface="HelveticaNeueLT Pro 55 Roman"/>
              </a:defRPr>
            </a:lvl2pPr>
            <a:lvl3pPr marL="914400" indent="0">
              <a:buNone/>
              <a:defRPr>
                <a:latin typeface="HelveticaNeueLT Pro 55 Roman"/>
              </a:defRPr>
            </a:lvl3pPr>
            <a:lvl4pPr>
              <a:defRPr>
                <a:latin typeface="HelveticaNeueLT Pro 55 Roman"/>
              </a:defRPr>
            </a:lvl4pPr>
            <a:lvl5pPr>
              <a:defRPr>
                <a:latin typeface="HelveticaNeueLT Pro 55 Roman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642886" y="533290"/>
            <a:ext cx="10515600" cy="682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Mastertitelformat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02688" y="1775533"/>
            <a:ext cx="10515600" cy="4491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auto">
          <a:xfrm>
            <a:off x="10842503" y="5258"/>
            <a:ext cx="1349496" cy="594170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rgbClr val="008F88"/>
                </a:solidFill>
                <a:latin typeface="HelveticaNeueLT Pro 55 Roman"/>
              </a:defRPr>
            </a:lvl1pPr>
          </a:lstStyle>
          <a:p>
            <a:pPr>
              <a:defRPr/>
            </a:pPr>
            <a:fld id="{C3512472-ABDF-4B78-86A8-EEF2C4F47766}" type="slidenum">
              <a:rPr lang="de-CH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6600" b="1">
          <a:solidFill>
            <a:schemeClr val="tx1"/>
          </a:solidFill>
          <a:latin typeface="HelveticaNeueLT Pro 55 Roman"/>
          <a:ea typeface="+mj-ea"/>
          <a:cs typeface="+mj-cs"/>
        </a:defRPr>
      </a:lvl1pPr>
    </p:titleStyle>
    <p:bodyStyle>
      <a:lvl1pPr marL="228600" indent="-228600" algn="l" defTabSz="914400">
        <a:lnSpc>
          <a:spcPct val="120000"/>
        </a:lnSpc>
        <a:spcBef>
          <a:spcPts val="0"/>
        </a:spcBef>
        <a:spcAft>
          <a:spcPts val="1200"/>
        </a:spcAft>
        <a:buFont typeface="Arial"/>
        <a:buChar char="•"/>
        <a:defRPr sz="2800">
          <a:solidFill>
            <a:schemeClr val="tx1"/>
          </a:solidFill>
          <a:latin typeface="HelveticaNeueLT Pro 55 Roman"/>
          <a:ea typeface="+mn-ea"/>
          <a:cs typeface="+mn-cs"/>
        </a:defRPr>
      </a:lvl1pPr>
      <a:lvl2pPr marL="685800" indent="-228600" algn="l" defTabSz="914400">
        <a:lnSpc>
          <a:spcPct val="120000"/>
        </a:lnSpc>
        <a:spcBef>
          <a:spcPts val="0"/>
        </a:spcBef>
        <a:spcAft>
          <a:spcPts val="1200"/>
        </a:spcAft>
        <a:buFont typeface="Arial"/>
        <a:buChar char="•"/>
        <a:defRPr sz="2000">
          <a:solidFill>
            <a:schemeClr val="tx1"/>
          </a:solidFill>
          <a:latin typeface="HelveticaNeueLT Pro 55 Roman"/>
          <a:ea typeface="+mn-ea"/>
          <a:cs typeface="+mn-cs"/>
        </a:defRPr>
      </a:lvl2pPr>
      <a:lvl3pPr marL="1143000" indent="-228600" algn="l" defTabSz="914400">
        <a:lnSpc>
          <a:spcPct val="120000"/>
        </a:lnSpc>
        <a:spcBef>
          <a:spcPts val="0"/>
        </a:spcBef>
        <a:spcAft>
          <a:spcPts val="1200"/>
        </a:spcAft>
        <a:buFont typeface="Arial"/>
        <a:buChar char="•"/>
        <a:defRPr sz="1600">
          <a:solidFill>
            <a:schemeClr val="tx1"/>
          </a:solidFill>
          <a:latin typeface="HelveticaNeueLT Pro 55 Roman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HelveticaNeueLT Pro 55 Roman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HelveticaNeueLT Pro 55 Roman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CH" sz="3200" dirty="0">
                <a:latin typeface="Calibri" panose="020F0502020204030204" pitchFamily="34" charset="0"/>
                <a:cs typeface="Calibri" panose="020F0502020204030204" pitchFamily="34" charset="0"/>
              </a:rPr>
              <a:t>Die Einkommenslücke im Alter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E370BFF-8AE0-E5E3-FF07-C5E23ECB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>
                <a:latin typeface="Calibri" panose="020F0502020204030204" pitchFamily="34" charset="0"/>
                <a:cs typeface="Calibri" panose="020F0502020204030204" pitchFamily="34" charset="0"/>
              </a:rPr>
              <a:t>Wir freuen uns über das JA für eine 13. AHV-Rente!</a:t>
            </a:r>
            <a:endParaRPr lang="fr-CH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E6EB405-5A1E-1B91-093C-A4D8EE8157E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>
            <a:noAutofit/>
          </a:bodyPr>
          <a:lstStyle/>
          <a:p>
            <a:r>
              <a:rPr lang="fr-CH" sz="2400" dirty="0">
                <a:latin typeface="Calibri" panose="020F0502020204030204" pitchFamily="34" charset="0"/>
                <a:cs typeface="Calibri" panose="020F0502020204030204" pitchFamily="34" charset="0"/>
              </a:rPr>
              <a:t>Danielle Axelroud – Bern, 16. März 2024	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 bwMode="auto">
          <a:xfrm>
            <a:off x="10705685" y="31891"/>
            <a:ext cx="1349496" cy="594170"/>
          </a:xfrm>
        </p:spPr>
        <p:txBody>
          <a:bodyPr/>
          <a:lstStyle/>
          <a:p>
            <a:pPr>
              <a:defRPr/>
            </a:pPr>
            <a:fld id="{C3512472-ABDF-4B78-86A8-EEF2C4F47766}" type="slidenum">
              <a:rPr lang="de-CH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598552" y="1369218"/>
            <a:ext cx="8214312" cy="4898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de-CH" b="1" u="sng" dirty="0">
                <a:latin typeface="Calibri" panose="020F0502020204030204" pitchFamily="34" charset="0"/>
                <a:cs typeface="Calibri" panose="020F0502020204030204" pitchFamily="34" charset="0"/>
              </a:rPr>
              <a:t>Was gehört zum Einkommen im Alter?</a:t>
            </a:r>
          </a:p>
          <a:p>
            <a:pPr>
              <a:defRPr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Die Altersrente der AHV?</a:t>
            </a:r>
          </a:p>
          <a:p>
            <a:pPr>
              <a:defRPr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Die Altersrente der Pensionskassa?</a:t>
            </a:r>
          </a:p>
          <a:p>
            <a:pPr>
              <a:defRPr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Kapitalauszahlungen der 2. und/oder der 3. Säule?</a:t>
            </a:r>
          </a:p>
          <a:p>
            <a:pPr>
              <a:defRPr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Eine Witwenrente der Pensionskassa des Ehegattens?</a:t>
            </a:r>
          </a:p>
          <a:p>
            <a:pPr>
              <a:defRPr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Vermögenserträge?</a:t>
            </a:r>
          </a:p>
          <a:p>
            <a:pPr>
              <a:defRPr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Der Verzerr des vorhandenen Vermögens?</a:t>
            </a:r>
          </a:p>
          <a:p>
            <a:pPr>
              <a:defRPr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Anderes?</a:t>
            </a:r>
          </a:p>
          <a:p>
            <a:pPr>
              <a:defRPr/>
            </a:pP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3A11DF79-B1EE-2254-916B-5F43B0E76AE8}"/>
              </a:ext>
            </a:extLst>
          </p:cNvPr>
          <p:cNvSpPr txBox="1">
            <a:spLocks/>
          </p:cNvSpPr>
          <p:nvPr/>
        </p:nvSpPr>
        <p:spPr bwMode="auto">
          <a:xfrm>
            <a:off x="669012" y="590550"/>
            <a:ext cx="10515600" cy="682357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6600" b="1">
                <a:solidFill>
                  <a:schemeClr val="tx1"/>
                </a:solidFill>
                <a:latin typeface="HelveticaNeueLT Pro 55 Roman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CH" sz="4400">
                <a:latin typeface="Calibri" panose="020F0502020204030204" pitchFamily="34" charset="0"/>
                <a:cs typeface="Calibri" panose="020F0502020204030204" pitchFamily="34" charset="0"/>
              </a:rPr>
              <a:t>Die Einkommenslücke im Alter</a:t>
            </a:r>
            <a:endParaRPr lang="de-CH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598552" y="1733286"/>
            <a:ext cx="8214312" cy="489823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CH" b="1" u="sng" dirty="0">
                <a:latin typeface="Calibri" panose="020F0502020204030204" pitchFamily="34" charset="0"/>
                <a:cs typeface="Calibri" panose="020F0502020204030204" pitchFamily="34" charset="0"/>
              </a:rPr>
              <a:t>Was gehört zum Einkommen im Alter?</a:t>
            </a:r>
            <a:br>
              <a:rPr lang="de-CH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u="sng" dirty="0">
                <a:latin typeface="Calibri" panose="020F0502020204030204" pitchFamily="34" charset="0"/>
                <a:cs typeface="Calibri" panose="020F0502020204030204" pitchFamily="34" charset="0"/>
              </a:rPr>
              <a:t>Im Moment können wir höchstens </a:t>
            </a:r>
            <a:br>
              <a:rPr lang="de-CH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u="sng" dirty="0">
                <a:latin typeface="Calibri" panose="020F0502020204030204" pitchFamily="34" charset="0"/>
                <a:cs typeface="Calibri" panose="020F0502020204030204" pitchFamily="34" charset="0"/>
              </a:rPr>
              <a:t>zu den drei ersten Punkten etwas sagen:</a:t>
            </a:r>
          </a:p>
          <a:p>
            <a:pPr>
              <a:defRPr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Zu den Altersrenten der AHV</a:t>
            </a:r>
          </a:p>
          <a:p>
            <a:pPr>
              <a:defRPr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Zu den Altersrenten der Pensionskassen</a:t>
            </a:r>
          </a:p>
          <a:p>
            <a:pPr>
              <a:defRPr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Zu den Kapitalauszahlungen der 2. </a:t>
            </a:r>
            <a:b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und/oder der 3. Säule</a:t>
            </a:r>
          </a:p>
          <a:p>
            <a:pPr>
              <a:defRPr/>
            </a:pP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3A11DF79-B1EE-2254-916B-5F43B0E76AE8}"/>
              </a:ext>
            </a:extLst>
          </p:cNvPr>
          <p:cNvSpPr txBox="1">
            <a:spLocks/>
          </p:cNvSpPr>
          <p:nvPr/>
        </p:nvSpPr>
        <p:spPr bwMode="auto">
          <a:xfrm>
            <a:off x="669012" y="590550"/>
            <a:ext cx="10515600" cy="682357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6600" b="1">
                <a:solidFill>
                  <a:schemeClr val="tx1"/>
                </a:solidFill>
                <a:latin typeface="HelveticaNeueLT Pro 55 Roman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CH" sz="4400">
                <a:latin typeface="Calibri" panose="020F0502020204030204" pitchFamily="34" charset="0"/>
                <a:cs typeface="Calibri" panose="020F0502020204030204" pitchFamily="34" charset="0"/>
              </a:rPr>
              <a:t>Die Einkommenslücke im Alter</a:t>
            </a:r>
            <a:endParaRPr lang="de-CH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372EF00A-6BD5-0249-9D16-31FF46011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0705685" y="31891"/>
            <a:ext cx="1349496" cy="594170"/>
          </a:xfrm>
        </p:spPr>
        <p:txBody>
          <a:bodyPr/>
          <a:lstStyle/>
          <a:p>
            <a:pPr>
              <a:defRPr/>
            </a:pPr>
            <a:fld id="{C3512472-ABDF-4B78-86A8-EEF2C4F47766}" type="slidenum">
              <a:rPr lang="de-CH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9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69012" y="590550"/>
            <a:ext cx="10515600" cy="682357"/>
          </a:xfrm>
        </p:spPr>
        <p:txBody>
          <a:bodyPr/>
          <a:lstStyle/>
          <a:p>
            <a:pPr>
              <a:defRPr/>
            </a:pPr>
            <a:r>
              <a:rPr lang="de-CH" sz="4400" dirty="0">
                <a:latin typeface="Calibri" panose="020F0502020204030204" pitchFamily="34" charset="0"/>
                <a:cs typeface="Calibri" panose="020F0502020204030204" pitchFamily="34" charset="0"/>
              </a:rPr>
              <a:t>Die Einkommenslücke im Alter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 bwMode="auto">
          <a:xfrm>
            <a:off x="802688" y="1820166"/>
            <a:ext cx="10515600" cy="413174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  <a:defRPr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Am 7. September 2022 hat der Bundesrat einen Bericht </a:t>
            </a:r>
            <a:b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über das Gender Overall Earnings Gap veröffentlicht.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  <a:defRPr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Da steht es: </a:t>
            </a:r>
            <a:b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2020 betrug das Gender Pension Gap 34,6%.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  <a:defRPr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Da sind Kapitalauszahlungen nicht einbezogen.</a:t>
            </a: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  <a:defRPr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Jedoch gehören dazu die Altersrenten der AHV und der PK,</a:t>
            </a:r>
            <a:b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die Ergänzungsleistungen, sowie Witwen- und Witwerrenten </a:t>
            </a:r>
            <a:b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der 2. Säule, Renten aus der dritten Säule </a:t>
            </a:r>
            <a:b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und ausländische Altersrenten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2A8AB3-4F2C-2A8E-3D35-B33764EFD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0705685" y="31891"/>
            <a:ext cx="1349496" cy="594170"/>
          </a:xfrm>
        </p:spPr>
        <p:txBody>
          <a:bodyPr/>
          <a:lstStyle/>
          <a:p>
            <a:pPr>
              <a:defRPr/>
            </a:pPr>
            <a:fld id="{C3512472-ABDF-4B78-86A8-EEF2C4F47766}" type="slidenum">
              <a:rPr lang="de-CH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2">
            <a:extLst>
              <a:ext uri="{FF2B5EF4-FFF2-40B4-BE49-F238E27FC236}">
                <a16:creationId xmlns:a16="http://schemas.microsoft.com/office/drawing/2014/main" id="{AC407D0A-AA8A-D15B-6F68-69835C495C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69012" y="49862"/>
            <a:ext cx="10515600" cy="682357"/>
          </a:xfrm>
        </p:spPr>
        <p:txBody>
          <a:bodyPr/>
          <a:lstStyle/>
          <a:p>
            <a:pPr>
              <a:defRPr/>
            </a:pPr>
            <a:r>
              <a:rPr lang="de-CH" sz="4400" dirty="0">
                <a:latin typeface="Calibri" panose="020F0502020204030204" pitchFamily="34" charset="0"/>
                <a:cs typeface="Calibri" panose="020F0502020204030204" pitchFamily="34" charset="0"/>
              </a:rPr>
              <a:t>Die Einkommenslücke im Alter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06960C7-3629-3C4C-7372-C866A92FC9B1}"/>
              </a:ext>
            </a:extLst>
          </p:cNvPr>
          <p:cNvSpPr txBox="1"/>
          <p:nvPr/>
        </p:nvSpPr>
        <p:spPr>
          <a:xfrm>
            <a:off x="8688051" y="6006476"/>
            <a:ext cx="240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Quelle: BFS, Neurentenstatistik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733696-6299-1B81-0878-428DC78FB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48" y="668388"/>
            <a:ext cx="6369693" cy="6131681"/>
          </a:xfrm>
          <a:prstGeom prst="rect">
            <a:avLst/>
          </a:prstGeom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74C27079-09A9-DE4A-BEEE-FF615ED7C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0705685" y="31891"/>
            <a:ext cx="1349496" cy="594170"/>
          </a:xfrm>
        </p:spPr>
        <p:txBody>
          <a:bodyPr/>
          <a:lstStyle/>
          <a:p>
            <a:pPr>
              <a:defRPr/>
            </a:pPr>
            <a:fld id="{C3512472-ABDF-4B78-86A8-EEF2C4F47766}" type="slidenum">
              <a:rPr lang="de-CH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CF83F34-84DC-A6BB-C33D-1BC7DC2C5916}"/>
              </a:ext>
            </a:extLst>
          </p:cNvPr>
          <p:cNvSpPr txBox="1"/>
          <p:nvPr/>
        </p:nvSpPr>
        <p:spPr>
          <a:xfrm>
            <a:off x="8688051" y="2695497"/>
            <a:ext cx="27988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 grosse Diskrepanz liegt bei der 2. Säule </a:t>
            </a:r>
            <a:br>
              <a:rPr lang="de-CH" dirty="0"/>
            </a:br>
            <a:r>
              <a:rPr lang="de-CH" dirty="0"/>
              <a:t>(BV, berufliche Vorsorge)</a:t>
            </a:r>
          </a:p>
          <a:p>
            <a:endParaRPr lang="de-CH" dirty="0"/>
          </a:p>
          <a:p>
            <a:r>
              <a:rPr lang="de-CH" dirty="0"/>
              <a:t>Hier werden im Durchschnitt auch die Personen berücksichtigt, die keine Rente der 2. Säule bekommen.</a:t>
            </a:r>
          </a:p>
        </p:txBody>
      </p:sp>
    </p:spTree>
    <p:extLst>
      <p:ext uri="{BB962C8B-B14F-4D97-AF65-F5344CB8AC3E}">
        <p14:creationId xmlns:p14="http://schemas.microsoft.com/office/powerpoint/2010/main" val="155926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2">
            <a:extLst>
              <a:ext uri="{FF2B5EF4-FFF2-40B4-BE49-F238E27FC236}">
                <a16:creationId xmlns:a16="http://schemas.microsoft.com/office/drawing/2014/main" id="{AC407D0A-AA8A-D15B-6F68-69835C495C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69012" y="49862"/>
            <a:ext cx="10515600" cy="682357"/>
          </a:xfrm>
        </p:spPr>
        <p:txBody>
          <a:bodyPr/>
          <a:lstStyle/>
          <a:p>
            <a:pPr>
              <a:defRPr/>
            </a:pPr>
            <a:r>
              <a:rPr lang="de-CH" sz="4400" dirty="0">
                <a:latin typeface="Calibri" panose="020F0502020204030204" pitchFamily="34" charset="0"/>
                <a:cs typeface="Calibri" panose="020F0502020204030204" pitchFamily="34" charset="0"/>
              </a:rPr>
              <a:t>Die Einkommenslücke im Alter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06960C7-3629-3C4C-7372-C866A92FC9B1}"/>
              </a:ext>
            </a:extLst>
          </p:cNvPr>
          <p:cNvSpPr txBox="1"/>
          <p:nvPr/>
        </p:nvSpPr>
        <p:spPr>
          <a:xfrm>
            <a:off x="8118600" y="5569155"/>
            <a:ext cx="2973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Quelle: Eurostat, EU-SILC 2020 (Version </a:t>
            </a:r>
            <a:r>
              <a:rPr lang="fr-CH" dirty="0" err="1"/>
              <a:t>vom</a:t>
            </a:r>
            <a:r>
              <a:rPr lang="fr-CH" dirty="0"/>
              <a:t> 16.5.2023</a:t>
            </a:r>
            <a:br>
              <a:rPr lang="fr-CH" dirty="0"/>
            </a:br>
            <a:r>
              <a:rPr lang="fr-CH" dirty="0"/>
              <a:t>                                    BFS 2023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FA89F15-95AD-B303-BE47-869682E2B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533" y="658147"/>
            <a:ext cx="4716546" cy="6163544"/>
          </a:xfrm>
          <a:prstGeom prst="rect">
            <a:avLst/>
          </a:prstGeom>
        </p:spPr>
      </p:pic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id="{D166D926-5709-52B9-E3C3-2F9BBD3F0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0705685" y="31891"/>
            <a:ext cx="1349496" cy="594170"/>
          </a:xfrm>
        </p:spPr>
        <p:txBody>
          <a:bodyPr/>
          <a:lstStyle/>
          <a:p>
            <a:pPr>
              <a:defRPr/>
            </a:pPr>
            <a:fld id="{C3512472-ABDF-4B78-86A8-EEF2C4F47766}" type="slidenum">
              <a:rPr lang="de-CH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5CFC46C-2A5B-A99D-FFA3-47592D8C3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5" y="1575036"/>
            <a:ext cx="11430856" cy="4360418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459DB5CE-6E6F-2775-07EC-95AC561A15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69012" y="490437"/>
            <a:ext cx="10515600" cy="682357"/>
          </a:xfrm>
        </p:spPr>
        <p:txBody>
          <a:bodyPr/>
          <a:lstStyle/>
          <a:p>
            <a:pPr>
              <a:defRPr/>
            </a:pPr>
            <a:r>
              <a:rPr lang="de-CH" sz="4400" dirty="0">
                <a:latin typeface="Calibri" panose="020F0502020204030204" pitchFamily="34" charset="0"/>
                <a:cs typeface="Calibri" panose="020F0502020204030204" pitchFamily="34" charset="0"/>
              </a:rPr>
              <a:t>Die Einkommenslücke im Alter</a:t>
            </a:r>
            <a:br>
              <a:rPr lang="de-CH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4400" dirty="0">
                <a:latin typeface="Calibri" panose="020F0502020204030204" pitchFamily="34" charset="0"/>
                <a:cs typeface="Calibri" panose="020F0502020204030204" pitchFamily="34" charset="0"/>
              </a:rPr>
              <a:t>Finanzflüsse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5B3521-E731-C88C-14C1-C07A90EEAAAB}"/>
              </a:ext>
            </a:extLst>
          </p:cNvPr>
          <p:cNvSpPr txBox="1"/>
          <p:nvPr/>
        </p:nvSpPr>
        <p:spPr bwMode="auto">
          <a:xfrm>
            <a:off x="315884" y="6334298"/>
            <a:ext cx="6417425" cy="314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Quellen: BFS und BVS, Sozialversicherungsstatistiken, Neurentenstatistiken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3F74EE-D1DC-BCC5-B8B0-B709C43D578A}"/>
              </a:ext>
            </a:extLst>
          </p:cNvPr>
          <p:cNvSpPr txBox="1"/>
          <p:nvPr/>
        </p:nvSpPr>
        <p:spPr bwMode="auto">
          <a:xfrm>
            <a:off x="6234545" y="6241295"/>
            <a:ext cx="563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000" dirty="0"/>
              <a:t>Zahlen 2022</a:t>
            </a:r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FC6C0E9A-4F93-2DDF-791E-72A902A9C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0705685" y="31891"/>
            <a:ext cx="1349496" cy="594170"/>
          </a:xfrm>
        </p:spPr>
        <p:txBody>
          <a:bodyPr/>
          <a:lstStyle/>
          <a:p>
            <a:pPr>
              <a:defRPr/>
            </a:pPr>
            <a:fld id="{C3512472-ABDF-4B78-86A8-EEF2C4F47766}" type="slidenum">
              <a:rPr lang="de-CH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85EE02-04B4-AF6F-A5B6-FE4BD5498654}"/>
              </a:ext>
            </a:extLst>
          </p:cNvPr>
          <p:cNvSpPr txBox="1"/>
          <p:nvPr/>
        </p:nvSpPr>
        <p:spPr>
          <a:xfrm>
            <a:off x="8121536" y="775784"/>
            <a:ext cx="37407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/>
              <a:t>Da kompensieren die AHV und die EL die grosse Diskrepanz in der 2. </a:t>
            </a:r>
            <a:r>
              <a:rPr lang="de-CH" dirty="0"/>
              <a:t>Säule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459DB5CE-6E6F-2775-07EC-95AC561A15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69012" y="523688"/>
            <a:ext cx="10515600" cy="682357"/>
          </a:xfrm>
        </p:spPr>
        <p:txBody>
          <a:bodyPr/>
          <a:lstStyle/>
          <a:p>
            <a:pPr>
              <a:defRPr/>
            </a:pPr>
            <a:r>
              <a:rPr lang="de-CH" sz="4400" dirty="0">
                <a:latin typeface="Calibri" panose="020F0502020204030204" pitchFamily="34" charset="0"/>
                <a:cs typeface="Calibri" panose="020F0502020204030204" pitchFamily="34" charset="0"/>
              </a:rPr>
              <a:t>Die Einkommenslücke im Alter</a:t>
            </a:r>
            <a:br>
              <a:rPr lang="de-CH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4400" dirty="0">
                <a:latin typeface="Calibri" panose="020F0502020204030204" pitchFamily="34" charset="0"/>
                <a:cs typeface="Calibri" panose="020F0502020204030204" pitchFamily="34" charset="0"/>
              </a:rPr>
              <a:t>Finanzflüsse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5B3521-E731-C88C-14C1-C07A90EEAAAB}"/>
              </a:ext>
            </a:extLst>
          </p:cNvPr>
          <p:cNvSpPr txBox="1"/>
          <p:nvPr/>
        </p:nvSpPr>
        <p:spPr bwMode="auto">
          <a:xfrm>
            <a:off x="315884" y="6340838"/>
            <a:ext cx="10651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Quellen: BFS und BVS, Sozialversicherungsstatistiken, Neurentenstatistiken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268438-72AB-2B09-C011-C4C17FB6C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72" y="2028305"/>
            <a:ext cx="11586251" cy="3383280"/>
          </a:xfrm>
          <a:prstGeom prst="rect">
            <a:avLst/>
          </a:prstGeom>
        </p:spPr>
      </p:pic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B8EF969E-3381-8433-3232-F3808998B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0705685" y="31891"/>
            <a:ext cx="1349496" cy="594170"/>
          </a:xfrm>
        </p:spPr>
        <p:txBody>
          <a:bodyPr/>
          <a:lstStyle/>
          <a:p>
            <a:pPr>
              <a:defRPr/>
            </a:pPr>
            <a:fld id="{C3512472-ABDF-4B78-86A8-EEF2C4F47766}" type="slidenum">
              <a:rPr lang="de-CH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3DE77F-F560-51E0-7747-17AE027F7096}"/>
              </a:ext>
            </a:extLst>
          </p:cNvPr>
          <p:cNvSpPr txBox="1"/>
          <p:nvPr/>
        </p:nvSpPr>
        <p:spPr>
          <a:xfrm>
            <a:off x="10705685" y="5719156"/>
            <a:ext cx="111694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Tendenz: </a:t>
            </a:r>
            <a:br>
              <a:rPr lang="de-CH" dirty="0"/>
            </a:br>
            <a:r>
              <a:rPr lang="de-CH" dirty="0"/>
              <a:t>steigend!</a:t>
            </a:r>
          </a:p>
        </p:txBody>
      </p:sp>
    </p:spTree>
    <p:extLst>
      <p:ext uri="{BB962C8B-B14F-4D97-AF65-F5344CB8AC3E}">
        <p14:creationId xmlns:p14="http://schemas.microsoft.com/office/powerpoint/2010/main" val="71374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459DB5CE-6E6F-2775-07EC-95AC561A15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69012" y="665004"/>
            <a:ext cx="10515600" cy="682357"/>
          </a:xfrm>
        </p:spPr>
        <p:txBody>
          <a:bodyPr/>
          <a:lstStyle/>
          <a:p>
            <a:pPr>
              <a:defRPr/>
            </a:pPr>
            <a:r>
              <a:rPr lang="de-CH" sz="4400" dirty="0">
                <a:latin typeface="Calibri" panose="020F0502020204030204" pitchFamily="34" charset="0"/>
                <a:cs typeface="Calibri" panose="020F0502020204030204" pitchFamily="34" charset="0"/>
              </a:rPr>
              <a:t>Witwen- und Witwerrenten aus PK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5B3521-E731-C88C-14C1-C07A90EEAAAB}"/>
              </a:ext>
            </a:extLst>
          </p:cNvPr>
          <p:cNvSpPr txBox="1"/>
          <p:nvPr/>
        </p:nvSpPr>
        <p:spPr bwMode="auto">
          <a:xfrm>
            <a:off x="315884" y="6340838"/>
            <a:ext cx="4804756" cy="309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Quelle: BFS, Pensionskassenstatistik 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3DFF16-9AAF-90B1-29B2-514F4EC3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66" y="2119745"/>
            <a:ext cx="10662768" cy="222781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39A5D3-6D12-11A0-C3BD-B578A60FA28C}"/>
              </a:ext>
            </a:extLst>
          </p:cNvPr>
          <p:cNvSpPr txBox="1"/>
          <p:nvPr/>
        </p:nvSpPr>
        <p:spPr bwMode="auto">
          <a:xfrm>
            <a:off x="6234545" y="6241295"/>
            <a:ext cx="563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400" dirty="0"/>
              <a:t>Zahlen 2021</a:t>
            </a:r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44B9E6A5-F359-ADD6-DFA7-61E2D1C0A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0705685" y="31891"/>
            <a:ext cx="1349496" cy="594170"/>
          </a:xfrm>
        </p:spPr>
        <p:txBody>
          <a:bodyPr/>
          <a:lstStyle/>
          <a:p>
            <a:pPr>
              <a:defRPr/>
            </a:pPr>
            <a:fld id="{C3512472-ABDF-4B78-86A8-EEF2C4F47766}" type="slidenum">
              <a:rPr lang="de-CH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DA662D7-F879-3E96-2BF0-E6CFC8F2F66F}"/>
              </a:ext>
            </a:extLst>
          </p:cNvPr>
          <p:cNvSpPr txBox="1"/>
          <p:nvPr/>
        </p:nvSpPr>
        <p:spPr>
          <a:xfrm>
            <a:off x="4463940" y="4954382"/>
            <a:ext cx="7207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Nur zur Information:</a:t>
            </a:r>
          </a:p>
          <a:p>
            <a:r>
              <a:rPr lang="de-CH" dirty="0"/>
              <a:t>Die vorhandenen Statistiken geben keine Auskunft über die Altersklassen der Bezüger. Da sind Frauen und Männer aller Altersklassen mitgerechnet.</a:t>
            </a:r>
          </a:p>
        </p:txBody>
      </p:sp>
    </p:spTree>
    <p:extLst>
      <p:ext uri="{BB962C8B-B14F-4D97-AF65-F5344CB8AC3E}">
        <p14:creationId xmlns:p14="http://schemas.microsoft.com/office/powerpoint/2010/main" val="2173486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</Words>
  <Application>Microsoft Office PowerPoint</Application>
  <DocSecurity>0</DocSecurity>
  <PresentationFormat>Breitbild</PresentationFormat>
  <Paragraphs>60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 Neue</vt:lpstr>
      <vt:lpstr>HelveticaNeueLT Pro 55 Roman</vt:lpstr>
      <vt:lpstr>Office</vt:lpstr>
      <vt:lpstr>Wir freuen uns über das JA für eine 13. AHV-Rente!</vt:lpstr>
      <vt:lpstr>PowerPoint-Präsentation</vt:lpstr>
      <vt:lpstr>PowerPoint-Präsentation</vt:lpstr>
      <vt:lpstr>Die Einkommenslücke im Alter</vt:lpstr>
      <vt:lpstr>Die Einkommenslücke im Alter</vt:lpstr>
      <vt:lpstr>Die Einkommenslücke im Alter</vt:lpstr>
      <vt:lpstr>Die Einkommenslücke im Alter Finanzflüsse</vt:lpstr>
      <vt:lpstr>Die Einkommenslücke im Alter Finanzflüsse</vt:lpstr>
      <vt:lpstr>Witwen- und Witwerrenten aus PK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Mirjam Aggeler</dc:creator>
  <cp:keywords/>
  <dc:description/>
  <cp:lastModifiedBy>Therese Wüthrich</cp:lastModifiedBy>
  <cp:revision>117</cp:revision>
  <dcterms:created xsi:type="dcterms:W3CDTF">2021-08-11T12:16:34Z</dcterms:created>
  <dcterms:modified xsi:type="dcterms:W3CDTF">2024-03-27T09:41:53Z</dcterms:modified>
  <cp:category/>
  <dc:identifier/>
  <cp:contentStatus/>
  <dc:language/>
  <cp:version/>
</cp:coreProperties>
</file>